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5" r:id="rId9"/>
    <p:sldId id="266" r:id="rId10"/>
    <p:sldId id="267" r:id="rId11"/>
    <p:sldId id="268" r:id="rId12"/>
    <p:sldId id="269" r:id="rId13"/>
    <p:sldId id="270" r:id="rId14"/>
    <p:sldId id="271" r:id="rId15"/>
    <p:sldId id="272"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0596F833-7454-4F6A-A5B5-270C170F86E8}" type="datetimeFigureOut">
              <a:rPr lang="en-US" smtClean="0"/>
              <a:t>7/6/2020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380114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0596F833-7454-4F6A-A5B5-270C170F86E8}" type="datetimeFigureOut">
              <a:rPr lang="en-US" smtClean="0"/>
              <a:t>7/6/2020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2238789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0596F833-7454-4F6A-A5B5-270C170F86E8}" type="datetimeFigureOut">
              <a:rPr lang="en-US" smtClean="0"/>
              <a:t>7/6/2020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749472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231913" y="139839"/>
            <a:ext cx="11728174" cy="867326"/>
          </a:xfrm>
        </p:spPr>
        <p:txBody>
          <a:bodyPr/>
          <a:lstStyle>
            <a:lvl1pPr algn="ctr">
              <a:defRPr>
                <a:solidFill>
                  <a:srgbClr val="FF0000"/>
                </a:solidFill>
              </a:defRPr>
            </a:lvl1pPr>
          </a:lstStyle>
          <a:p>
            <a:r>
              <a:rPr lang="ar-SA" dirty="0" smtClean="0"/>
              <a:t>انقر لتحرير نمط العنوان الرئيسي</a:t>
            </a:r>
            <a:endParaRPr lang="en-US" dirty="0"/>
          </a:p>
        </p:txBody>
      </p:sp>
      <p:sp>
        <p:nvSpPr>
          <p:cNvPr id="3" name="عنصر نائب للمحتوى 2"/>
          <p:cNvSpPr>
            <a:spLocks noGrp="1"/>
          </p:cNvSpPr>
          <p:nvPr>
            <p:ph idx="1"/>
          </p:nvPr>
        </p:nvSpPr>
        <p:spPr>
          <a:xfrm>
            <a:off x="231913" y="1007166"/>
            <a:ext cx="11728173" cy="5349184"/>
          </a:xfrm>
        </p:spPr>
        <p:txBody>
          <a:bodyPr/>
          <a:lstStyle>
            <a:lvl2pPr>
              <a:defRPr>
                <a:solidFill>
                  <a:srgbClr val="0070C0"/>
                </a:solidFill>
              </a:defRPr>
            </a:lvl2pPr>
            <a:lvl3pPr>
              <a:defRPr>
                <a:solidFill>
                  <a:srgbClr val="00B050"/>
                </a:solidFill>
              </a:defRPr>
            </a:lvl3pPr>
            <a:lvl4pPr>
              <a:defRPr>
                <a:solidFill>
                  <a:srgbClr val="FF0000"/>
                </a:solidFill>
              </a:defRPr>
            </a:lvl4pPr>
          </a:lstStyle>
          <a:p>
            <a:pPr lvl="0"/>
            <a:r>
              <a:rPr lang="ar-SA" dirty="0" smtClean="0"/>
              <a:t>انقر لتحرير أنماط النص الرئيسي</a:t>
            </a:r>
          </a:p>
          <a:p>
            <a:pPr lvl="1"/>
            <a:r>
              <a:rPr lang="ar-SA" dirty="0" smtClean="0"/>
              <a:t>المستوى الثاني</a:t>
            </a:r>
          </a:p>
          <a:p>
            <a:pPr lvl="2"/>
            <a:r>
              <a:rPr lang="ar-SA" dirty="0" smtClean="0"/>
              <a:t>المستوى الثالث</a:t>
            </a:r>
          </a:p>
          <a:p>
            <a:pPr lvl="3"/>
            <a:r>
              <a:rPr lang="ar-SA" dirty="0" smtClean="0"/>
              <a:t>المستوى الرابع</a:t>
            </a:r>
          </a:p>
          <a:p>
            <a:pPr lvl="4"/>
            <a:r>
              <a:rPr lang="ar-SA" dirty="0" smtClean="0"/>
              <a:t>المستوى الخامس</a:t>
            </a:r>
            <a:endParaRPr lang="en-US" dirty="0"/>
          </a:p>
        </p:txBody>
      </p:sp>
      <p:sp>
        <p:nvSpPr>
          <p:cNvPr id="4" name="عنصر نائب للتاريخ 3"/>
          <p:cNvSpPr>
            <a:spLocks noGrp="1"/>
          </p:cNvSpPr>
          <p:nvPr>
            <p:ph type="dt" sz="half" idx="10"/>
          </p:nvPr>
        </p:nvSpPr>
        <p:spPr/>
        <p:txBody>
          <a:bodyPr/>
          <a:lstStyle/>
          <a:p>
            <a:fld id="{0596F833-7454-4F6A-A5B5-270C170F86E8}" type="datetimeFigureOut">
              <a:rPr lang="en-US" smtClean="0"/>
              <a:t>7/6/2020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4152204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596F833-7454-4F6A-A5B5-270C170F86E8}" type="datetimeFigureOut">
              <a:rPr lang="en-US" smtClean="0"/>
              <a:t>7/6/2020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2717222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265043" y="365125"/>
            <a:ext cx="11608905" cy="854075"/>
          </a:xfrm>
        </p:spPr>
        <p:txBody>
          <a:bodyPr/>
          <a:lstStyle>
            <a:lvl1pPr algn="ctr">
              <a:defRPr/>
            </a:lvl1pPr>
          </a:lstStyle>
          <a:p>
            <a:r>
              <a:rPr lang="ar-SA" dirty="0" smtClean="0"/>
              <a:t>انقر لتحرير نمط العنوان الرئيسي</a:t>
            </a:r>
            <a:endParaRPr lang="en-US" dirty="0"/>
          </a:p>
        </p:txBody>
      </p:sp>
      <p:sp>
        <p:nvSpPr>
          <p:cNvPr id="3" name="عنصر نائب للمحتوى 2"/>
          <p:cNvSpPr>
            <a:spLocks noGrp="1"/>
          </p:cNvSpPr>
          <p:nvPr>
            <p:ph sz="half" idx="1"/>
          </p:nvPr>
        </p:nvSpPr>
        <p:spPr>
          <a:xfrm>
            <a:off x="265043" y="1398587"/>
            <a:ext cx="5754757" cy="4957762"/>
          </a:xfrm>
        </p:spPr>
        <p:txBody>
          <a:bodyPr/>
          <a:lstStyle/>
          <a:p>
            <a:pPr lvl="0"/>
            <a:r>
              <a:rPr lang="ar-SA" dirty="0" smtClean="0"/>
              <a:t>انقر لتحرير أنماط النص الرئيسي</a:t>
            </a:r>
          </a:p>
          <a:p>
            <a:pPr lvl="1"/>
            <a:r>
              <a:rPr lang="ar-SA" dirty="0" smtClean="0"/>
              <a:t>المستوى الثاني</a:t>
            </a:r>
          </a:p>
          <a:p>
            <a:pPr lvl="2"/>
            <a:r>
              <a:rPr lang="ar-SA" dirty="0" smtClean="0"/>
              <a:t>المستوى الثالث</a:t>
            </a:r>
          </a:p>
          <a:p>
            <a:pPr lvl="3"/>
            <a:r>
              <a:rPr lang="ar-SA" dirty="0" smtClean="0"/>
              <a:t>المستوى الرابع</a:t>
            </a:r>
          </a:p>
          <a:p>
            <a:pPr lvl="4"/>
            <a:r>
              <a:rPr lang="ar-SA" dirty="0" smtClean="0"/>
              <a:t>المستوى الخامس</a:t>
            </a:r>
            <a:endParaRPr lang="en-US" dirty="0"/>
          </a:p>
        </p:txBody>
      </p:sp>
      <p:sp>
        <p:nvSpPr>
          <p:cNvPr id="4" name="عنصر نائب للمحتوى 3"/>
          <p:cNvSpPr>
            <a:spLocks noGrp="1"/>
          </p:cNvSpPr>
          <p:nvPr>
            <p:ph sz="half" idx="2"/>
          </p:nvPr>
        </p:nvSpPr>
        <p:spPr>
          <a:xfrm>
            <a:off x="6172200" y="1398586"/>
            <a:ext cx="5701748" cy="4957763"/>
          </a:xfrm>
        </p:spPr>
        <p:txBody>
          <a:bodyPr/>
          <a:lstStyle/>
          <a:p>
            <a:pPr lvl="0"/>
            <a:r>
              <a:rPr lang="ar-SA" dirty="0" smtClean="0"/>
              <a:t>انقر لتحرير أنماط النص الرئيسي</a:t>
            </a:r>
          </a:p>
          <a:p>
            <a:pPr lvl="1"/>
            <a:r>
              <a:rPr lang="ar-SA" dirty="0" smtClean="0"/>
              <a:t>المستوى الثاني</a:t>
            </a:r>
          </a:p>
          <a:p>
            <a:pPr lvl="2"/>
            <a:r>
              <a:rPr lang="ar-SA" dirty="0" smtClean="0"/>
              <a:t>المستوى الثالث</a:t>
            </a:r>
          </a:p>
          <a:p>
            <a:pPr lvl="3"/>
            <a:r>
              <a:rPr lang="ar-SA" dirty="0" smtClean="0"/>
              <a:t>المستوى الرابع</a:t>
            </a:r>
          </a:p>
          <a:p>
            <a:pPr lvl="4"/>
            <a:r>
              <a:rPr lang="ar-SA" dirty="0" smtClean="0"/>
              <a:t>المستوى الخامس</a:t>
            </a:r>
            <a:endParaRPr lang="en-US" dirty="0"/>
          </a:p>
        </p:txBody>
      </p:sp>
      <p:sp>
        <p:nvSpPr>
          <p:cNvPr id="5" name="عنصر نائب للتاريخ 4"/>
          <p:cNvSpPr>
            <a:spLocks noGrp="1"/>
          </p:cNvSpPr>
          <p:nvPr>
            <p:ph type="dt" sz="half" idx="10"/>
          </p:nvPr>
        </p:nvSpPr>
        <p:spPr/>
        <p:txBody>
          <a:bodyPr/>
          <a:lstStyle/>
          <a:p>
            <a:fld id="{0596F833-7454-4F6A-A5B5-270C170F86E8}" type="datetimeFigureOut">
              <a:rPr lang="en-US" smtClean="0"/>
              <a:t>7/6/2020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2850740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0596F833-7454-4F6A-A5B5-270C170F86E8}" type="datetimeFigureOut">
              <a:rPr lang="en-US" smtClean="0"/>
              <a:t>7/6/2020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3575806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0596F833-7454-4F6A-A5B5-270C170F86E8}" type="datetimeFigureOut">
              <a:rPr lang="en-US" smtClean="0"/>
              <a:t>7/6/2020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4067367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596F833-7454-4F6A-A5B5-270C170F86E8}" type="datetimeFigureOut">
              <a:rPr lang="en-US" smtClean="0"/>
              <a:t>7/6/2020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315558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596F833-7454-4F6A-A5B5-270C170F86E8}" type="datetimeFigureOut">
              <a:rPr lang="en-US" smtClean="0"/>
              <a:t>7/6/2020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2892670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596F833-7454-4F6A-A5B5-270C170F86E8}" type="datetimeFigureOut">
              <a:rPr lang="en-US" smtClean="0"/>
              <a:t>7/6/2020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A83B80B-7394-47C1-A92F-3E734751A0D6}" type="slidenum">
              <a:rPr lang="en-US" smtClean="0"/>
              <a:t>‹#›</a:t>
            </a:fld>
            <a:endParaRPr lang="en-US"/>
          </a:p>
        </p:txBody>
      </p:sp>
    </p:spTree>
    <p:extLst>
      <p:ext uri="{BB962C8B-B14F-4D97-AF65-F5344CB8AC3E}">
        <p14:creationId xmlns:p14="http://schemas.microsoft.com/office/powerpoint/2010/main" val="1335935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96F833-7454-4F6A-A5B5-270C170F86E8}" type="datetimeFigureOut">
              <a:rPr lang="en-US" smtClean="0"/>
              <a:t>7/6/2020</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3B80B-7394-47C1-A92F-3E734751A0D6}" type="slidenum">
              <a:rPr lang="en-US" smtClean="0"/>
              <a:t>‹#›</a:t>
            </a:fld>
            <a:endParaRPr lang="en-US"/>
          </a:p>
        </p:txBody>
      </p:sp>
    </p:spTree>
    <p:extLst>
      <p:ext uri="{BB962C8B-B14F-4D97-AF65-F5344CB8AC3E}">
        <p14:creationId xmlns:p14="http://schemas.microsoft.com/office/powerpoint/2010/main" val="2527618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Flip Flops and Counters</a:t>
            </a:r>
            <a:endParaRPr lang="en-US" dirty="0"/>
          </a:p>
        </p:txBody>
      </p:sp>
      <p:sp>
        <p:nvSpPr>
          <p:cNvPr id="3" name="عنوان فرعي 2"/>
          <p:cNvSpPr>
            <a:spLocks noGrp="1"/>
          </p:cNvSpPr>
          <p:nvPr>
            <p:ph type="subTitle" idx="1"/>
          </p:nvPr>
        </p:nvSpPr>
        <p:spPr/>
        <p:txBody>
          <a:bodyPr/>
          <a:lstStyle/>
          <a:p>
            <a:r>
              <a:rPr lang="en-US" dirty="0" smtClean="0"/>
              <a:t>Dr. M. </a:t>
            </a:r>
            <a:r>
              <a:rPr lang="en-US" dirty="0" err="1" smtClean="0"/>
              <a:t>Khamis</a:t>
            </a:r>
            <a:endParaRPr lang="en-US" dirty="0"/>
          </a:p>
        </p:txBody>
      </p:sp>
    </p:spTree>
    <p:extLst>
      <p:ext uri="{BB962C8B-B14F-4D97-AF65-F5344CB8AC3E}">
        <p14:creationId xmlns:p14="http://schemas.microsoft.com/office/powerpoint/2010/main" val="238833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Using SR-FF</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63606455"/>
              </p:ext>
            </p:extLst>
          </p:nvPr>
        </p:nvGraphicFramePr>
        <p:xfrm>
          <a:off x="231775" y="1006475"/>
          <a:ext cx="11728452" cy="3708400"/>
        </p:xfrm>
        <a:graphic>
          <a:graphicData uri="http://schemas.openxmlformats.org/drawingml/2006/table">
            <a:tbl>
              <a:tblPr firstRow="1" bandRow="1">
                <a:tableStyleId>{5C22544A-7EE6-4342-B048-85BDC9FD1C3A}</a:tableStyleId>
              </a:tblPr>
              <a:tblGrid>
                <a:gridCol w="977371"/>
                <a:gridCol w="977371"/>
                <a:gridCol w="977371"/>
                <a:gridCol w="977371"/>
                <a:gridCol w="977371"/>
                <a:gridCol w="977371"/>
                <a:gridCol w="977371"/>
                <a:gridCol w="977371"/>
                <a:gridCol w="977371"/>
                <a:gridCol w="977371"/>
                <a:gridCol w="977371"/>
                <a:gridCol w="977371"/>
              </a:tblGrid>
              <a:tr h="370840">
                <a:tc gridSpan="3">
                  <a:txBody>
                    <a:bodyPr/>
                    <a:lstStyle/>
                    <a:p>
                      <a:pPr algn="ctr"/>
                      <a:r>
                        <a:rPr lang="en-US" b="1" dirty="0" smtClean="0">
                          <a:solidFill>
                            <a:schemeClr val="tx1"/>
                          </a:solidFill>
                        </a:rPr>
                        <a:t>Current state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en-US" b="1" dirty="0" smtClean="0">
                          <a:solidFill>
                            <a:schemeClr val="tx1"/>
                          </a:solidFill>
                        </a:rPr>
                        <a:t>Next State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b="1" dirty="0" smtClean="0">
                          <a:solidFill>
                            <a:schemeClr val="tx1"/>
                          </a:solidFill>
                        </a:rPr>
                        <a:t>1</a:t>
                      </a:r>
                      <a:r>
                        <a:rPr lang="en-US" b="1" baseline="30000" dirty="0" smtClean="0">
                          <a:solidFill>
                            <a:schemeClr val="tx1"/>
                          </a:solidFill>
                        </a:rPr>
                        <a:t>st</a:t>
                      </a:r>
                      <a:r>
                        <a:rPr lang="en-US" b="1" dirty="0" smtClean="0">
                          <a:solidFill>
                            <a:schemeClr val="tx1"/>
                          </a:solidFill>
                        </a:rPr>
                        <a:t> FF (Q</a:t>
                      </a:r>
                      <a:r>
                        <a:rPr lang="en-US" b="1" baseline="-25000" dirty="0" smtClean="0">
                          <a:solidFill>
                            <a:schemeClr val="tx1"/>
                          </a:solidFill>
                        </a:rPr>
                        <a:t>0</a:t>
                      </a:r>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b="1" dirty="0" smtClean="0">
                          <a:solidFill>
                            <a:schemeClr val="tx1"/>
                          </a:solidFill>
                        </a:rPr>
                        <a:t>2</a:t>
                      </a:r>
                      <a:r>
                        <a:rPr lang="en-US" b="1" baseline="30000" dirty="0" smtClean="0">
                          <a:solidFill>
                            <a:schemeClr val="tx1"/>
                          </a:solidFill>
                        </a:rPr>
                        <a:t>nd</a:t>
                      </a:r>
                      <a:r>
                        <a:rPr lang="en-US" b="1" baseline="0" dirty="0" smtClean="0">
                          <a:solidFill>
                            <a:schemeClr val="tx1"/>
                          </a:solidFill>
                        </a:rPr>
                        <a:t> FF (Q</a:t>
                      </a:r>
                      <a:r>
                        <a:rPr lang="en-US" b="1" baseline="-25000" dirty="0" smtClean="0">
                          <a:solidFill>
                            <a:schemeClr val="tx1"/>
                          </a:solidFill>
                        </a:rPr>
                        <a:t>1</a:t>
                      </a:r>
                      <a:r>
                        <a:rPr lang="en-US" b="1" baseline="0"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US" b="1" dirty="0" smtClean="0">
                          <a:solidFill>
                            <a:schemeClr val="tx1"/>
                          </a:solidFill>
                        </a:rPr>
                        <a:t>3</a:t>
                      </a:r>
                      <a:r>
                        <a:rPr lang="en-US" b="1" baseline="30000" dirty="0" smtClean="0">
                          <a:solidFill>
                            <a:schemeClr val="tx1"/>
                          </a:solidFill>
                        </a:rPr>
                        <a:t>rd</a:t>
                      </a:r>
                      <a:r>
                        <a:rPr lang="en-US" b="1" baseline="0" dirty="0" smtClean="0">
                          <a:solidFill>
                            <a:schemeClr val="tx1"/>
                          </a:solidFill>
                        </a:rPr>
                        <a:t> FF (Q</a:t>
                      </a:r>
                      <a:r>
                        <a:rPr lang="en-US" b="1" baseline="-25000" dirty="0" smtClean="0">
                          <a:solidFill>
                            <a:schemeClr val="tx1"/>
                          </a:solidFill>
                        </a:rPr>
                        <a:t>2</a:t>
                      </a:r>
                      <a:r>
                        <a:rPr lang="en-US" b="1" baseline="0"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baseline="0" dirty="0" smtClean="0">
                          <a:solidFill>
                            <a:schemeClr val="tx1"/>
                          </a:solidFill>
                        </a:rPr>
                        <a:t>Q</a:t>
                      </a:r>
                      <a:r>
                        <a:rPr lang="en-US" b="1" baseline="-25000" dirty="0" smtClean="0">
                          <a:solidFill>
                            <a:schemeClr val="tx1"/>
                          </a:solidFill>
                        </a:rPr>
                        <a:t>2</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baseline="0" dirty="0" smtClean="0">
                          <a:solidFill>
                            <a:schemeClr val="tx1"/>
                          </a:solidFill>
                        </a:rPr>
                        <a:t>Q</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baseline="0" dirty="0" smtClean="0">
                          <a:solidFill>
                            <a:schemeClr val="tx1"/>
                          </a:solidFill>
                        </a:rPr>
                        <a:t>Q</a:t>
                      </a:r>
                      <a:r>
                        <a:rPr lang="en-US" b="1" baseline="-25000" dirty="0" smtClean="0">
                          <a:solidFill>
                            <a:schemeClr val="tx1"/>
                          </a:solidFill>
                        </a:rPr>
                        <a:t>2</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baseline="0" dirty="0" smtClean="0">
                          <a:solidFill>
                            <a:schemeClr val="tx1"/>
                          </a:solidFill>
                        </a:rPr>
                        <a:t>Q</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S</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S</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R</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S</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R</a:t>
                      </a:r>
                      <a:r>
                        <a:rPr lang="en-US" b="1" baseline="-25000" dirty="0" smtClean="0">
                          <a:solidFill>
                            <a:schemeClr val="tx1"/>
                          </a:solidFill>
                        </a:rPr>
                        <a:t>2</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rgbClr val="FF0000"/>
                          </a:solidFill>
                        </a:rPr>
                        <a:t>0</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rgbClr val="FF0000"/>
                          </a:solidFill>
                        </a:rPr>
                        <a:t>0</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rgbClr val="FF0000"/>
                          </a:solidFill>
                        </a:rPr>
                        <a:t>0</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rgbClr val="FF0000"/>
                          </a:solidFill>
                        </a:rPr>
                        <a:t>0</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rgbClr val="FF0000"/>
                          </a:solidFill>
                        </a:rPr>
                        <a:t>0</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rgbClr val="FF0000"/>
                          </a:solidFill>
                        </a:rPr>
                        <a:t>0</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rgbClr val="FF0000"/>
                          </a:solidFill>
                        </a:rPr>
                        <a:t>1</a:t>
                      </a:r>
                      <a:endParaRPr lang="en-US"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46212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7805" y="139149"/>
            <a:ext cx="11728174" cy="867326"/>
          </a:xfrm>
        </p:spPr>
        <p:txBody>
          <a:bodyPr/>
          <a:lstStyle/>
          <a:p>
            <a:r>
              <a:rPr lang="en-US" dirty="0" smtClean="0"/>
              <a:t>Design equations using SR-FF</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61146768"/>
              </p:ext>
            </p:extLst>
          </p:nvPr>
        </p:nvGraphicFramePr>
        <p:xfrm>
          <a:off x="231775" y="1006475"/>
          <a:ext cx="11960234" cy="4079240"/>
        </p:xfrm>
        <a:graphic>
          <a:graphicData uri="http://schemas.openxmlformats.org/drawingml/2006/table">
            <a:tbl>
              <a:tblPr firstRow="1" bandRow="1">
                <a:tableStyleId>{5C22544A-7EE6-4342-B048-85BDC9FD1C3A}</a:tableStyleId>
              </a:tblPr>
              <a:tblGrid>
                <a:gridCol w="629486"/>
                <a:gridCol w="629486"/>
                <a:gridCol w="629486"/>
                <a:gridCol w="629486"/>
                <a:gridCol w="629486"/>
                <a:gridCol w="629486"/>
                <a:gridCol w="590203"/>
                <a:gridCol w="668769"/>
                <a:gridCol w="629486"/>
                <a:gridCol w="629486"/>
                <a:gridCol w="629486"/>
                <a:gridCol w="629486"/>
                <a:gridCol w="629486"/>
                <a:gridCol w="629486"/>
                <a:gridCol w="629486"/>
                <a:gridCol w="629486"/>
                <a:gridCol w="629486"/>
                <a:gridCol w="629486"/>
                <a:gridCol w="629486"/>
              </a:tblGrid>
              <a:tr h="370840">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vMerge="1">
                  <a:txBody>
                    <a:bodyPr/>
                    <a:lstStyle/>
                    <a:p>
                      <a:pPr algn="ctr"/>
                      <a:endParaRPr lang="en-US" b="1" dirty="0">
                        <a:solidFill>
                          <a:schemeClr val="tx1"/>
                        </a:solidFill>
                      </a:endParaRPr>
                    </a:p>
                  </a:txBody>
                  <a:tcPr anchor="ct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gridSpan="3">
                  <a:txBody>
                    <a:bodyPr/>
                    <a:lstStyle/>
                    <a:p>
                      <a:pPr algn="ctr"/>
                      <a:r>
                        <a:rPr lang="en-US" b="1" dirty="0" smtClean="0">
                          <a:solidFill>
                            <a:schemeClr val="tx1"/>
                          </a:solidFill>
                        </a:rPr>
                        <a:t>S</a:t>
                      </a:r>
                      <a:r>
                        <a:rPr lang="en-US" b="1" baseline="-25000" dirty="0" smtClean="0">
                          <a:solidFill>
                            <a:schemeClr val="tx1"/>
                          </a:solidFill>
                        </a:rPr>
                        <a:t>0</a:t>
                      </a:r>
                      <a:r>
                        <a:rPr lang="en-US" b="1" dirty="0" smtClean="0">
                          <a:solidFill>
                            <a:schemeClr val="tx1"/>
                          </a:solidFill>
                        </a:rPr>
                        <a:t>= 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S</a:t>
                      </a:r>
                      <a:r>
                        <a:rPr lang="en-US" b="1" baseline="-25000" dirty="0" smtClean="0">
                          <a:solidFill>
                            <a:schemeClr val="tx1"/>
                          </a:solidFill>
                        </a:rPr>
                        <a:t>1</a:t>
                      </a:r>
                      <a:r>
                        <a:rPr lang="en-US" b="1" dirty="0" smtClean="0">
                          <a:solidFill>
                            <a:schemeClr val="tx1"/>
                          </a:solidFill>
                        </a:rPr>
                        <a:t>= Q</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gridSpan="3">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solidFill>
                            <a:schemeClr val="tx1"/>
                          </a:solidFill>
                        </a:rPr>
                        <a:t>S</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2</a:t>
                      </a: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vMerge="1">
                  <a:txBody>
                    <a:bodyPr/>
                    <a:lstStyle/>
                    <a:p>
                      <a:pPr algn="ctr"/>
                      <a:endParaRPr lang="en-US" b="1" dirty="0">
                        <a:solidFill>
                          <a:schemeClr val="tx1"/>
                        </a:solidFill>
                      </a:endParaRPr>
                    </a:p>
                  </a:txBody>
                  <a:tcPr anchor="ct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d</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baseline="0" dirty="0" smtClean="0">
                          <a:solidFill>
                            <a:schemeClr val="tx1"/>
                          </a:solidFill>
                        </a:rPr>
                        <a:t>R</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solidFill>
                            <a:schemeClr val="tx1"/>
                          </a:solidFill>
                        </a:rPr>
                        <a:t>R</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1</a:t>
                      </a:r>
                      <a:r>
                        <a:rPr lang="en-US" b="1" baseline="0" dirty="0" smtClean="0">
                          <a:solidFill>
                            <a:schemeClr val="tx1"/>
                          </a:solidFill>
                        </a:rPr>
                        <a:t>+ </a:t>
                      </a:r>
                      <a:r>
                        <a:rPr lang="en-US" b="1" dirty="0" smtClean="0">
                          <a:solidFill>
                            <a:schemeClr val="tx1"/>
                          </a:solidFill>
                        </a:rPr>
                        <a:t>Q</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2</a:t>
                      </a:r>
                      <a:endParaRPr lang="en-US" b="1" dirty="0" smtClean="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tc>
                <a:tc hMerge="1">
                  <a:txBody>
                    <a:bodyPr/>
                    <a:lstStyle/>
                    <a:p>
                      <a:pPr algn="ctr"/>
                      <a:endParaRPr lang="en-US" b="1" dirty="0">
                        <a:solidFill>
                          <a:schemeClr val="tx1"/>
                        </a:solidFill>
                      </a:endParaRPr>
                    </a:p>
                  </a:txBody>
                  <a:tcPr anchor="ct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solidFill>
                            <a:schemeClr val="tx1"/>
                          </a:solidFill>
                        </a:rPr>
                        <a:t>R</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0</a:t>
                      </a:r>
                      <a:r>
                        <a:rPr lang="en-US" b="1" baseline="0" dirty="0" smtClean="0">
                          <a:solidFill>
                            <a:schemeClr val="tx1"/>
                          </a:solidFill>
                        </a:rPr>
                        <a:t>+ </a:t>
                      </a:r>
                      <a:r>
                        <a:rPr lang="en-US" b="1" dirty="0" smtClean="0">
                          <a:solidFill>
                            <a:schemeClr val="tx1"/>
                          </a:solidFill>
                        </a:rPr>
                        <a:t>Q</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2</a:t>
                      </a:r>
                      <a:endParaRPr lang="en-US" b="1" dirty="0" smtClean="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2" name="شكل بيضاوي 11"/>
          <p:cNvSpPr/>
          <p:nvPr/>
        </p:nvSpPr>
        <p:spPr>
          <a:xfrm>
            <a:off x="11120718" y="4020671"/>
            <a:ext cx="268941" cy="71269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مستطيل 12"/>
          <p:cNvSpPr/>
          <p:nvPr/>
        </p:nvSpPr>
        <p:spPr>
          <a:xfrm>
            <a:off x="9735671" y="4020671"/>
            <a:ext cx="2340308" cy="2689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شكل بيضاوي 13"/>
          <p:cNvSpPr/>
          <p:nvPr/>
        </p:nvSpPr>
        <p:spPr>
          <a:xfrm>
            <a:off x="7247965" y="4020671"/>
            <a:ext cx="430306" cy="71269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شكل بيضاوي 14"/>
          <p:cNvSpPr/>
          <p:nvPr/>
        </p:nvSpPr>
        <p:spPr>
          <a:xfrm>
            <a:off x="6562165" y="4377018"/>
            <a:ext cx="1116106" cy="33617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شكل بيضاوي 15"/>
          <p:cNvSpPr/>
          <p:nvPr/>
        </p:nvSpPr>
        <p:spPr>
          <a:xfrm>
            <a:off x="1613647" y="4377018"/>
            <a:ext cx="403412" cy="33617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شكل بيضاوي 18"/>
          <p:cNvSpPr/>
          <p:nvPr/>
        </p:nvSpPr>
        <p:spPr>
          <a:xfrm>
            <a:off x="10372165" y="2126965"/>
            <a:ext cx="403412" cy="33617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حر 19"/>
          <p:cNvSpPr/>
          <p:nvPr/>
        </p:nvSpPr>
        <p:spPr>
          <a:xfrm>
            <a:off x="5889812" y="2164976"/>
            <a:ext cx="537882" cy="295836"/>
          </a:xfrm>
          <a:custGeom>
            <a:avLst/>
            <a:gdLst>
              <a:gd name="connsiteX0" fmla="*/ 13447 w 537882"/>
              <a:gd name="connsiteY0" fmla="*/ 0 h 295836"/>
              <a:gd name="connsiteX1" fmla="*/ 524435 w 537882"/>
              <a:gd name="connsiteY1" fmla="*/ 13448 h 295836"/>
              <a:gd name="connsiteX2" fmla="*/ 537882 w 537882"/>
              <a:gd name="connsiteY2" fmla="*/ 295836 h 295836"/>
              <a:gd name="connsiteX3" fmla="*/ 0 w 537882"/>
              <a:gd name="connsiteY3" fmla="*/ 295836 h 295836"/>
            </a:gdLst>
            <a:ahLst/>
            <a:cxnLst>
              <a:cxn ang="0">
                <a:pos x="connsiteX0" y="connsiteY0"/>
              </a:cxn>
              <a:cxn ang="0">
                <a:pos x="connsiteX1" y="connsiteY1"/>
              </a:cxn>
              <a:cxn ang="0">
                <a:pos x="connsiteX2" y="connsiteY2"/>
              </a:cxn>
              <a:cxn ang="0">
                <a:pos x="connsiteX3" y="connsiteY3"/>
              </a:cxn>
            </a:cxnLst>
            <a:rect l="l" t="t" r="r" b="b"/>
            <a:pathLst>
              <a:path w="537882" h="295836">
                <a:moveTo>
                  <a:pt x="13447" y="0"/>
                </a:moveTo>
                <a:lnTo>
                  <a:pt x="524435" y="13448"/>
                </a:lnTo>
                <a:lnTo>
                  <a:pt x="537882" y="295836"/>
                </a:lnTo>
                <a:lnTo>
                  <a:pt x="0" y="295836"/>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شكل حر 20"/>
          <p:cNvSpPr/>
          <p:nvPr/>
        </p:nvSpPr>
        <p:spPr>
          <a:xfrm flipH="1">
            <a:off x="7866010" y="2147135"/>
            <a:ext cx="537882" cy="295836"/>
          </a:xfrm>
          <a:custGeom>
            <a:avLst/>
            <a:gdLst>
              <a:gd name="connsiteX0" fmla="*/ 13447 w 537882"/>
              <a:gd name="connsiteY0" fmla="*/ 0 h 295836"/>
              <a:gd name="connsiteX1" fmla="*/ 524435 w 537882"/>
              <a:gd name="connsiteY1" fmla="*/ 13448 h 295836"/>
              <a:gd name="connsiteX2" fmla="*/ 537882 w 537882"/>
              <a:gd name="connsiteY2" fmla="*/ 295836 h 295836"/>
              <a:gd name="connsiteX3" fmla="*/ 0 w 537882"/>
              <a:gd name="connsiteY3" fmla="*/ 295836 h 295836"/>
            </a:gdLst>
            <a:ahLst/>
            <a:cxnLst>
              <a:cxn ang="0">
                <a:pos x="connsiteX0" y="connsiteY0"/>
              </a:cxn>
              <a:cxn ang="0">
                <a:pos x="connsiteX1" y="connsiteY1"/>
              </a:cxn>
              <a:cxn ang="0">
                <a:pos x="connsiteX2" y="connsiteY2"/>
              </a:cxn>
              <a:cxn ang="0">
                <a:pos x="connsiteX3" y="connsiteY3"/>
              </a:cxn>
            </a:cxnLst>
            <a:rect l="l" t="t" r="r" b="b"/>
            <a:pathLst>
              <a:path w="537882" h="295836">
                <a:moveTo>
                  <a:pt x="13447" y="0"/>
                </a:moveTo>
                <a:lnTo>
                  <a:pt x="524435" y="13448"/>
                </a:lnTo>
                <a:lnTo>
                  <a:pt x="537882" y="295836"/>
                </a:lnTo>
                <a:lnTo>
                  <a:pt x="0" y="295836"/>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مستطيل 21"/>
          <p:cNvSpPr/>
          <p:nvPr/>
        </p:nvSpPr>
        <p:spPr>
          <a:xfrm>
            <a:off x="1613647" y="1813290"/>
            <a:ext cx="2340308" cy="2689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8486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Implementation Using SR-FF</a:t>
            </a:r>
            <a:endParaRPr lang="en-US"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5537" y="1424268"/>
            <a:ext cx="7400925" cy="4352925"/>
          </a:xfrm>
        </p:spPr>
      </p:pic>
    </p:spTree>
    <p:extLst>
      <p:ext uri="{BB962C8B-B14F-4D97-AF65-F5344CB8AC3E}">
        <p14:creationId xmlns:p14="http://schemas.microsoft.com/office/powerpoint/2010/main" val="2343285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52183" y="-867326"/>
            <a:ext cx="11728174" cy="867326"/>
          </a:xfrm>
        </p:spPr>
        <p:txBody>
          <a:bodyPr/>
          <a:lstStyle/>
          <a:p>
            <a:r>
              <a:rPr lang="en-US" dirty="0" smtClean="0"/>
              <a:t>Design Using T-FF</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44302375"/>
              </p:ext>
            </p:extLst>
          </p:nvPr>
        </p:nvGraphicFramePr>
        <p:xfrm>
          <a:off x="1536139" y="1598146"/>
          <a:ext cx="8796339" cy="4251960"/>
        </p:xfrm>
        <a:graphic>
          <a:graphicData uri="http://schemas.openxmlformats.org/drawingml/2006/table">
            <a:tbl>
              <a:tblPr firstRow="1" bandRow="1">
                <a:tableStyleId>{5C22544A-7EE6-4342-B048-85BDC9FD1C3A}</a:tableStyleId>
              </a:tblPr>
              <a:tblGrid>
                <a:gridCol w="977371"/>
                <a:gridCol w="977371"/>
                <a:gridCol w="977371"/>
                <a:gridCol w="977371"/>
                <a:gridCol w="977371"/>
                <a:gridCol w="977371"/>
                <a:gridCol w="977371"/>
                <a:gridCol w="977371"/>
                <a:gridCol w="977371"/>
              </a:tblGrid>
              <a:tr h="370840">
                <a:tc gridSpan="3">
                  <a:txBody>
                    <a:bodyPr/>
                    <a:lstStyle/>
                    <a:p>
                      <a:pPr algn="ctr"/>
                      <a:r>
                        <a:rPr lang="en-US" b="1" dirty="0" smtClean="0">
                          <a:solidFill>
                            <a:schemeClr val="tx1"/>
                          </a:solidFill>
                        </a:rPr>
                        <a:t>Current state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en-US" b="1" dirty="0" smtClean="0">
                          <a:solidFill>
                            <a:schemeClr val="tx1"/>
                          </a:solidFill>
                        </a:rPr>
                        <a:t>Next State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r>
                        <a:rPr lang="en-US" b="1" baseline="30000" dirty="0" smtClean="0">
                          <a:solidFill>
                            <a:schemeClr val="tx1"/>
                          </a:solidFill>
                        </a:rPr>
                        <a:t>st</a:t>
                      </a:r>
                      <a:r>
                        <a:rPr lang="en-US" b="1" dirty="0" smtClean="0">
                          <a:solidFill>
                            <a:schemeClr val="tx1"/>
                          </a:solidFill>
                        </a:rPr>
                        <a:t> FF (Q</a:t>
                      </a:r>
                      <a:r>
                        <a:rPr lang="en-US" b="1" baseline="-25000" dirty="0" smtClean="0">
                          <a:solidFill>
                            <a:schemeClr val="tx1"/>
                          </a:solidFill>
                        </a:rPr>
                        <a:t>0</a:t>
                      </a:r>
                      <a:r>
                        <a:rPr lang="en-US" b="1"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2</a:t>
                      </a:r>
                      <a:r>
                        <a:rPr lang="en-US" b="1" baseline="30000" dirty="0" smtClean="0">
                          <a:solidFill>
                            <a:schemeClr val="tx1"/>
                          </a:solidFill>
                        </a:rPr>
                        <a:t>nd</a:t>
                      </a:r>
                      <a:r>
                        <a:rPr lang="en-US" b="1" baseline="0" dirty="0" smtClean="0">
                          <a:solidFill>
                            <a:schemeClr val="tx1"/>
                          </a:solidFill>
                        </a:rPr>
                        <a:t> FF (Q</a:t>
                      </a:r>
                      <a:r>
                        <a:rPr lang="en-US" b="1" baseline="-25000" dirty="0" smtClean="0">
                          <a:solidFill>
                            <a:schemeClr val="tx1"/>
                          </a:solidFill>
                        </a:rPr>
                        <a:t>1</a:t>
                      </a:r>
                      <a:r>
                        <a:rPr lang="en-US" b="1" baseline="0" dirty="0" smtClean="0">
                          <a:solidFill>
                            <a:schemeClr val="tx1"/>
                          </a:solidFill>
                        </a:rPr>
                        <a:t>)</a:t>
                      </a:r>
                      <a:endParaRPr lang="en-US" b="1" dirty="0" smtClean="0">
                        <a:solidFill>
                          <a:schemeClr val="tx1"/>
                        </a:solidFill>
                      </a:endParaRPr>
                    </a:p>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3</a:t>
                      </a:r>
                      <a:r>
                        <a:rPr lang="en-US" b="1" baseline="30000" dirty="0" smtClean="0">
                          <a:solidFill>
                            <a:schemeClr val="tx1"/>
                          </a:solidFill>
                        </a:rPr>
                        <a:t>rd</a:t>
                      </a:r>
                      <a:r>
                        <a:rPr lang="en-US" b="1" baseline="0" dirty="0" smtClean="0">
                          <a:solidFill>
                            <a:schemeClr val="tx1"/>
                          </a:solidFill>
                        </a:rPr>
                        <a:t> FF (Q</a:t>
                      </a:r>
                      <a:r>
                        <a:rPr lang="en-US" b="1" baseline="-25000" dirty="0" smtClean="0">
                          <a:solidFill>
                            <a:schemeClr val="tx1"/>
                          </a:solidFill>
                        </a:rPr>
                        <a:t>2</a:t>
                      </a:r>
                      <a:r>
                        <a:rPr lang="en-US" b="1" baseline="0" dirty="0" smtClean="0">
                          <a:solidFill>
                            <a:schemeClr val="tx1"/>
                          </a:solidFill>
                        </a:rPr>
                        <a: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baseline="0" dirty="0" smtClean="0">
                          <a:solidFill>
                            <a:schemeClr val="tx1"/>
                          </a:solidFill>
                        </a:rPr>
                        <a:t>Q</a:t>
                      </a:r>
                      <a:r>
                        <a:rPr lang="en-US" b="1" baseline="-25000" dirty="0" smtClean="0">
                          <a:solidFill>
                            <a:schemeClr val="tx1"/>
                          </a:solidFill>
                        </a:rPr>
                        <a:t>2</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baseline="0" dirty="0" smtClean="0">
                          <a:solidFill>
                            <a:schemeClr val="tx1"/>
                          </a:solidFill>
                        </a:rPr>
                        <a:t>Q</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baseline="0" dirty="0" smtClean="0">
                          <a:solidFill>
                            <a:schemeClr val="tx1"/>
                          </a:solidFill>
                        </a:rPr>
                        <a:t>Q</a:t>
                      </a:r>
                      <a:r>
                        <a:rPr lang="en-US" b="1" baseline="-25000" dirty="0" smtClean="0">
                          <a:solidFill>
                            <a:schemeClr val="tx1"/>
                          </a:solidFill>
                        </a:rPr>
                        <a:t>2</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baseline="0" dirty="0" smtClean="0">
                          <a:solidFill>
                            <a:schemeClr val="tx1"/>
                          </a:solidFill>
                        </a:rPr>
                        <a:t>Q</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T</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T</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T</a:t>
                      </a:r>
                      <a:r>
                        <a:rPr lang="en-US" b="1" baseline="-25000"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296853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7805" y="139149"/>
            <a:ext cx="11728174" cy="867326"/>
          </a:xfrm>
        </p:spPr>
        <p:txBody>
          <a:bodyPr/>
          <a:lstStyle/>
          <a:p>
            <a:r>
              <a:rPr lang="en-US" dirty="0" smtClean="0"/>
              <a:t>Design equations using T-FF</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38095914"/>
              </p:ext>
            </p:extLst>
          </p:nvPr>
        </p:nvGraphicFramePr>
        <p:xfrm>
          <a:off x="347805" y="2692213"/>
          <a:ext cx="11960234" cy="2032000"/>
        </p:xfrm>
        <a:graphic>
          <a:graphicData uri="http://schemas.openxmlformats.org/drawingml/2006/table">
            <a:tbl>
              <a:tblPr firstRow="1" bandRow="1">
                <a:tableStyleId>{5C22544A-7EE6-4342-B048-85BDC9FD1C3A}</a:tableStyleId>
              </a:tblPr>
              <a:tblGrid>
                <a:gridCol w="629486"/>
                <a:gridCol w="629486"/>
                <a:gridCol w="629486"/>
                <a:gridCol w="629486"/>
                <a:gridCol w="629486"/>
                <a:gridCol w="629486"/>
                <a:gridCol w="590203"/>
                <a:gridCol w="668769"/>
                <a:gridCol w="629486"/>
                <a:gridCol w="629486"/>
                <a:gridCol w="629486"/>
                <a:gridCol w="629486"/>
                <a:gridCol w="629486"/>
                <a:gridCol w="629486"/>
                <a:gridCol w="629486"/>
                <a:gridCol w="629486"/>
                <a:gridCol w="629486"/>
                <a:gridCol w="629486"/>
                <a:gridCol w="629486"/>
              </a:tblGrid>
              <a:tr h="370840">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4">
                  <a:txBody>
                    <a:bodyPr/>
                    <a:lstStyle/>
                    <a:p>
                      <a:pPr algn="ctr"/>
                      <a:r>
                        <a:rPr lang="en-US" b="1" dirty="0" smtClean="0">
                          <a:solidFill>
                            <a:schemeClr val="tx1"/>
                          </a:solidFill>
                        </a:rPr>
                        <a:t>Q</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1</a:t>
                      </a:r>
                      <a:endParaRPr lang="en-US" b="1" baseline="-25000"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b="1"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0</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v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vMerge="1">
                  <a:txBody>
                    <a:bodyPr/>
                    <a:lstStyle/>
                    <a:p>
                      <a:pPr algn="ctr"/>
                      <a:endParaRPr lang="en-US" b="1" dirty="0">
                        <a:solidFill>
                          <a:schemeClr val="tx1"/>
                        </a:solidFill>
                      </a:endParaRPr>
                    </a:p>
                  </a:txBody>
                  <a:tcPr anchor="ct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T</a:t>
                      </a:r>
                      <a:r>
                        <a:rPr lang="en-US" b="1" baseline="-25000" dirty="0" smtClean="0">
                          <a:solidFill>
                            <a:schemeClr val="tx1"/>
                          </a:solidFill>
                        </a:rPr>
                        <a:t>0</a:t>
                      </a:r>
                      <a:r>
                        <a:rPr lang="en-US" b="1" dirty="0" smtClean="0">
                          <a:solidFill>
                            <a:schemeClr val="tx1"/>
                          </a:solidFill>
                        </a:rPr>
                        <a:t>= Q’</a:t>
                      </a:r>
                      <a:r>
                        <a:rPr lang="en-US" b="1" baseline="-25000" dirty="0" smtClean="0">
                          <a:solidFill>
                            <a:schemeClr val="tx1"/>
                          </a:solidFill>
                        </a:rPr>
                        <a:t>0 </a:t>
                      </a:r>
                      <a:r>
                        <a:rPr lang="en-US" b="1" baseline="0" dirty="0" smtClean="0">
                          <a:solidFill>
                            <a:schemeClr val="tx1"/>
                          </a:solidFill>
                        </a:rPr>
                        <a:t>+</a:t>
                      </a:r>
                      <a:r>
                        <a:rPr lang="en-US" b="1" dirty="0" smtClean="0">
                          <a:solidFill>
                            <a:schemeClr val="tx1"/>
                          </a:solidFill>
                        </a:rPr>
                        <a:t>Q’</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T</a:t>
                      </a:r>
                      <a:r>
                        <a:rPr lang="en-US" b="1" baseline="-25000" dirty="0" smtClean="0">
                          <a:solidFill>
                            <a:schemeClr val="tx1"/>
                          </a:solidFill>
                        </a:rPr>
                        <a:t>1</a:t>
                      </a:r>
                      <a:r>
                        <a:rPr lang="en-US" b="1" dirty="0" smtClean="0">
                          <a:solidFill>
                            <a:schemeClr val="tx1"/>
                          </a:solidFill>
                        </a:rPr>
                        <a:t>= Q</a:t>
                      </a:r>
                      <a:r>
                        <a:rPr lang="en-US" b="1" baseline="-25000" dirty="0" smtClean="0">
                          <a:solidFill>
                            <a:schemeClr val="tx1"/>
                          </a:solidFill>
                        </a:rPr>
                        <a:t>0</a:t>
                      </a:r>
                      <a:r>
                        <a:rPr lang="en-US" b="1" baseline="0" dirty="0" smtClean="0">
                          <a:solidFill>
                            <a:schemeClr val="tx1"/>
                          </a:solidFill>
                        </a:rPr>
                        <a:t>+  </a:t>
                      </a:r>
                      <a:r>
                        <a:rPr lang="en-US" b="1" dirty="0" smtClean="0">
                          <a:solidFill>
                            <a:schemeClr val="tx1"/>
                          </a:solidFill>
                        </a:rPr>
                        <a:t>Q</a:t>
                      </a:r>
                      <a:r>
                        <a:rPr lang="en-US" b="1" baseline="-25000" dirty="0" smtClean="0">
                          <a:solidFill>
                            <a:schemeClr val="tx1"/>
                          </a:solidFill>
                        </a:rPr>
                        <a:t>1</a:t>
                      </a:r>
                      <a:r>
                        <a:rPr lang="en-US" b="1" dirty="0" smtClean="0">
                          <a:solidFill>
                            <a:schemeClr val="tx1"/>
                          </a:solidFill>
                        </a:rPr>
                        <a:t>Q</a:t>
                      </a:r>
                      <a:r>
                        <a:rPr lang="en-US" b="1" baseline="-25000" dirty="0" smtClean="0">
                          <a:solidFill>
                            <a:schemeClr val="tx1"/>
                          </a:solidFill>
                        </a:rPr>
                        <a:t>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baseline="-25000" dirty="0" smtClean="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gridSpan="3">
                  <a:txBody>
                    <a:bodyPr/>
                    <a:lstStyle/>
                    <a:p>
                      <a:pPr algn="ctr"/>
                      <a:endParaRPr lang="en-US" b="1" dirty="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solidFill>
                            <a:schemeClr val="tx1"/>
                          </a:solidFill>
                        </a:rPr>
                        <a:t>T</a:t>
                      </a:r>
                      <a:r>
                        <a:rPr lang="en-US" b="1" baseline="-25000" dirty="0" smtClean="0">
                          <a:solidFill>
                            <a:schemeClr val="tx1"/>
                          </a:solidFill>
                        </a:rPr>
                        <a:t>2</a:t>
                      </a:r>
                      <a:r>
                        <a:rPr lang="en-US" b="1" dirty="0" smtClean="0">
                          <a:solidFill>
                            <a:schemeClr val="tx1"/>
                          </a:solidFill>
                        </a:rPr>
                        <a:t>=Q</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1</a:t>
                      </a:r>
                      <a:r>
                        <a:rPr lang="en-US" b="1" baseline="0" dirty="0" smtClean="0">
                          <a:solidFill>
                            <a:schemeClr val="tx1"/>
                          </a:solidFill>
                        </a:rPr>
                        <a:t>+ </a:t>
                      </a:r>
                      <a:r>
                        <a:rPr lang="en-US" b="1" dirty="0" smtClean="0">
                          <a:solidFill>
                            <a:schemeClr val="tx1"/>
                          </a:solidFill>
                        </a:rPr>
                        <a:t>Q’</a:t>
                      </a:r>
                      <a:r>
                        <a:rPr lang="en-US" b="1" baseline="-25000" dirty="0" smtClean="0">
                          <a:solidFill>
                            <a:schemeClr val="tx1"/>
                          </a:solidFill>
                        </a:rPr>
                        <a:t>0</a:t>
                      </a:r>
                      <a:r>
                        <a:rPr lang="en-US" b="1" dirty="0" smtClean="0">
                          <a:solidFill>
                            <a:schemeClr val="tx1"/>
                          </a:solidFill>
                        </a:rPr>
                        <a:t>Q</a:t>
                      </a:r>
                      <a:r>
                        <a:rPr lang="en-US" b="1" baseline="-25000" dirty="0" smtClean="0">
                          <a:solidFill>
                            <a:schemeClr val="tx1"/>
                          </a:solidFill>
                        </a:rPr>
                        <a:t>2</a:t>
                      </a: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9" name="شكل بيضاوي 18"/>
          <p:cNvSpPr/>
          <p:nvPr/>
        </p:nvSpPr>
        <p:spPr>
          <a:xfrm>
            <a:off x="11187953" y="3451224"/>
            <a:ext cx="888026" cy="33617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مستطيل 21"/>
          <p:cNvSpPr/>
          <p:nvPr/>
        </p:nvSpPr>
        <p:spPr>
          <a:xfrm>
            <a:off x="6158753" y="3857705"/>
            <a:ext cx="2340308" cy="2689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p:cNvSpPr/>
          <p:nvPr/>
        </p:nvSpPr>
        <p:spPr>
          <a:xfrm rot="16200000" flipH="1" flipV="1">
            <a:off x="7211218" y="3630856"/>
            <a:ext cx="756791" cy="31126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مستطيل 22"/>
          <p:cNvSpPr/>
          <p:nvPr/>
        </p:nvSpPr>
        <p:spPr>
          <a:xfrm>
            <a:off x="1712259" y="3498288"/>
            <a:ext cx="2340308" cy="2689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شكل بيضاوي 24"/>
          <p:cNvSpPr/>
          <p:nvPr/>
        </p:nvSpPr>
        <p:spPr>
          <a:xfrm rot="16200000" flipH="1" flipV="1">
            <a:off x="1545955" y="3673988"/>
            <a:ext cx="756791" cy="31126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شكل بيضاوي 25"/>
          <p:cNvSpPr/>
          <p:nvPr/>
        </p:nvSpPr>
        <p:spPr>
          <a:xfrm>
            <a:off x="10587318" y="3820829"/>
            <a:ext cx="888026" cy="33617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409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Implementation Using T-FF</a:t>
            </a:r>
            <a:endParaRPr lang="en-US" dirty="0"/>
          </a:p>
        </p:txBody>
      </p:sp>
      <p:pic>
        <p:nvPicPr>
          <p:cNvPr id="7" name="عنصر نائب للمحتوى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9287" y="1532964"/>
            <a:ext cx="8676995" cy="4518212"/>
          </a:xfrm>
        </p:spPr>
      </p:pic>
    </p:spTree>
    <p:extLst>
      <p:ext uri="{BB962C8B-B14F-4D97-AF65-F5344CB8AC3E}">
        <p14:creationId xmlns:p14="http://schemas.microsoft.com/office/powerpoint/2010/main" val="672357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5347" y="86050"/>
            <a:ext cx="11608905" cy="854075"/>
          </a:xfrm>
        </p:spPr>
        <p:txBody>
          <a:bodyPr/>
          <a:lstStyle/>
          <a:p>
            <a:r>
              <a:rPr lang="en-US" dirty="0" smtClean="0"/>
              <a:t>Sequential circuit Analysis</a:t>
            </a:r>
            <a:endParaRPr lang="en-US" dirty="0"/>
          </a:p>
        </p:txBody>
      </p:sp>
      <p:sp>
        <p:nvSpPr>
          <p:cNvPr id="3" name="عنصر نائب للمحتوى 2"/>
          <p:cNvSpPr>
            <a:spLocks noGrp="1"/>
          </p:cNvSpPr>
          <p:nvPr>
            <p:ph sz="half" idx="1"/>
          </p:nvPr>
        </p:nvSpPr>
        <p:spPr>
          <a:xfrm>
            <a:off x="265043" y="940126"/>
            <a:ext cx="5754757" cy="5917874"/>
          </a:xfrm>
        </p:spPr>
        <p:txBody>
          <a:bodyPr>
            <a:normAutofit lnSpcReduction="10000"/>
          </a:bodyPr>
          <a:lstStyle/>
          <a:p>
            <a:pPr algn="just"/>
            <a:r>
              <a:rPr lang="en-US" dirty="0" smtClean="0"/>
              <a:t>In this regard a circuit is given and student are required to get corresponding counting sequence. Consider the next circuit and analysis to get its counting sequence.</a:t>
            </a:r>
          </a:p>
          <a:p>
            <a:endParaRPr lang="en-US" dirty="0" smtClean="0"/>
          </a:p>
          <a:p>
            <a:endParaRPr lang="en-US" dirty="0"/>
          </a:p>
          <a:p>
            <a:endParaRPr lang="en-US" dirty="0" smtClean="0"/>
          </a:p>
          <a:p>
            <a:endParaRPr lang="en-US" dirty="0" smtClean="0"/>
          </a:p>
          <a:p>
            <a:pPr marL="0" indent="0">
              <a:buNone/>
            </a:pPr>
            <a:endParaRPr lang="en-US" dirty="0"/>
          </a:p>
          <a:p>
            <a:pPr marL="0" indent="0">
              <a:buNone/>
            </a:pPr>
            <a:r>
              <a:rPr lang="en-US" dirty="0" smtClean="0"/>
              <a:t>From the circuit we can find that:</a:t>
            </a:r>
          </a:p>
          <a:p>
            <a:pPr marL="0" indent="0">
              <a:buNone/>
            </a:pPr>
            <a:r>
              <a:rPr lang="en-US" dirty="0" smtClean="0"/>
              <a:t>T</a:t>
            </a:r>
            <a:r>
              <a:rPr lang="en-US" baseline="-25000" dirty="0" smtClean="0"/>
              <a:t>0</a:t>
            </a:r>
            <a:r>
              <a:rPr lang="en-US" dirty="0" smtClean="0"/>
              <a:t>=1			T</a:t>
            </a:r>
            <a:r>
              <a:rPr lang="en-US" baseline="-25000" dirty="0" smtClean="0"/>
              <a:t>2</a:t>
            </a:r>
            <a:r>
              <a:rPr lang="en-US" dirty="0" smtClean="0"/>
              <a:t>= Q</a:t>
            </a:r>
            <a:r>
              <a:rPr lang="en-US" baseline="-25000" dirty="0" smtClean="0"/>
              <a:t>0</a:t>
            </a:r>
          </a:p>
          <a:p>
            <a:pPr marL="0" indent="0">
              <a:buNone/>
            </a:pPr>
            <a:r>
              <a:rPr lang="en-US" dirty="0" smtClean="0"/>
              <a:t>T</a:t>
            </a:r>
            <a:r>
              <a:rPr lang="en-US" baseline="-25000" dirty="0" smtClean="0"/>
              <a:t>3</a:t>
            </a:r>
            <a:r>
              <a:rPr lang="en-US" dirty="0" smtClean="0"/>
              <a:t>=Q</a:t>
            </a:r>
            <a:r>
              <a:rPr lang="en-US" baseline="-25000" dirty="0" smtClean="0"/>
              <a:t>0</a:t>
            </a:r>
            <a:r>
              <a:rPr lang="en-US" dirty="0" smtClean="0"/>
              <a:t>Q</a:t>
            </a:r>
            <a:r>
              <a:rPr lang="en-US" baseline="-25000" dirty="0" smtClean="0"/>
              <a:t>1</a:t>
            </a:r>
          </a:p>
        </p:txBody>
      </p:sp>
      <p:graphicFrame>
        <p:nvGraphicFramePr>
          <p:cNvPr id="6" name="عنصر نائب للمحتوى 5"/>
          <p:cNvGraphicFramePr>
            <a:graphicFrameLocks noGrp="1"/>
          </p:cNvGraphicFramePr>
          <p:nvPr>
            <p:ph sz="half" idx="2"/>
            <p:extLst>
              <p:ext uri="{D42A27DB-BD31-4B8C-83A1-F6EECF244321}">
                <p14:modId xmlns:p14="http://schemas.microsoft.com/office/powerpoint/2010/main" val="1150220035"/>
              </p:ext>
            </p:extLst>
          </p:nvPr>
        </p:nvGraphicFramePr>
        <p:xfrm>
          <a:off x="6172200" y="939800"/>
          <a:ext cx="5702301" cy="3708400"/>
        </p:xfrm>
        <a:graphic>
          <a:graphicData uri="http://schemas.openxmlformats.org/drawingml/2006/table">
            <a:tbl>
              <a:tblPr firstRow="1" bandRow="1">
                <a:tableStyleId>{5C22544A-7EE6-4342-B048-85BDC9FD1C3A}</a:tableStyleId>
              </a:tblPr>
              <a:tblGrid>
                <a:gridCol w="633589"/>
                <a:gridCol w="633589"/>
                <a:gridCol w="633589"/>
                <a:gridCol w="633589"/>
                <a:gridCol w="633589"/>
                <a:gridCol w="633589"/>
                <a:gridCol w="633589"/>
                <a:gridCol w="633589"/>
                <a:gridCol w="633589"/>
              </a:tblGrid>
              <a:tr h="370840">
                <a:tc gridSpan="3">
                  <a:txBody>
                    <a:bodyPr/>
                    <a:lstStyle/>
                    <a:p>
                      <a:pPr algn="ctr"/>
                      <a:r>
                        <a:rPr lang="en-US" b="1" dirty="0" smtClean="0">
                          <a:solidFill>
                            <a:schemeClr val="tx1"/>
                          </a:solidFill>
                        </a:rPr>
                        <a:t>Current state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en-US" b="1" dirty="0" smtClean="0">
                          <a:solidFill>
                            <a:schemeClr val="tx1"/>
                          </a:solidFill>
                        </a:rPr>
                        <a:t>Next Input</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en-US" b="1" dirty="0" smtClean="0">
                          <a:solidFill>
                            <a:schemeClr val="tx1"/>
                          </a:solidFill>
                        </a:rPr>
                        <a:t>Next state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2</a:t>
                      </a:r>
                      <a:endParaRPr lang="en-US"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1</a:t>
                      </a:r>
                      <a:endParaRPr lang="en-US"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T</a:t>
                      </a:r>
                      <a:r>
                        <a:rPr lang="en-US" b="1" baseline="-25000" dirty="0" smtClean="0">
                          <a:solidFill>
                            <a:schemeClr val="tx1"/>
                          </a:solidFill>
                        </a:rPr>
                        <a:t>2</a:t>
                      </a:r>
                      <a:endParaRPr lang="en-US"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T</a:t>
                      </a:r>
                      <a:r>
                        <a:rPr lang="en-US" b="1" baseline="-25000" dirty="0" smtClean="0">
                          <a:solidFill>
                            <a:schemeClr val="tx1"/>
                          </a:solidFill>
                        </a:rPr>
                        <a:t>1</a:t>
                      </a:r>
                      <a:endParaRPr lang="en-US"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T</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2</a:t>
                      </a:r>
                      <a:endParaRPr lang="en-US"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Q</a:t>
                      </a:r>
                      <a:r>
                        <a:rPr lang="en-US" b="1" baseline="-25000" dirty="0" smtClean="0">
                          <a:solidFill>
                            <a:schemeClr val="tx1"/>
                          </a:solidFill>
                        </a:rPr>
                        <a:t>1</a:t>
                      </a:r>
                      <a:endParaRPr lang="en-US"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Q</a:t>
                      </a:r>
                      <a:r>
                        <a:rPr lang="en-US" b="1" baseline="-25000"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370840">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b="1" dirty="0" smtClean="0">
                          <a:solidFill>
                            <a:schemeClr val="tx1"/>
                          </a:solidFill>
                        </a:rPr>
                        <a:t>1</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ctr"/>
                      <a:r>
                        <a:rPr lang="en-US" b="1" dirty="0" smtClean="0">
                          <a:solidFill>
                            <a:schemeClr val="tx1"/>
                          </a:solidFill>
                        </a:rPr>
                        <a:t>0</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101" y="3115796"/>
            <a:ext cx="5095875" cy="2266950"/>
          </a:xfrm>
          <a:prstGeom prst="rect">
            <a:avLst/>
          </a:prstGeom>
        </p:spPr>
      </p:pic>
      <p:sp>
        <p:nvSpPr>
          <p:cNvPr id="7" name="مربع نص 6"/>
          <p:cNvSpPr txBox="1"/>
          <p:nvPr/>
        </p:nvSpPr>
        <p:spPr>
          <a:xfrm>
            <a:off x="5827034" y="4787154"/>
            <a:ext cx="6047467" cy="1938992"/>
          </a:xfrm>
          <a:prstGeom prst="rect">
            <a:avLst/>
          </a:prstGeom>
          <a:noFill/>
        </p:spPr>
        <p:txBody>
          <a:bodyPr wrap="square" rtlCol="0">
            <a:spAutoFit/>
          </a:bodyPr>
          <a:lstStyle/>
          <a:p>
            <a:r>
              <a:rPr lang="en-US" sz="2000" dirty="0" smtClean="0">
                <a:solidFill>
                  <a:srgbClr val="C00000"/>
                </a:solidFill>
              </a:rPr>
              <a:t>In the table we have to consider all possible states (in this case 0-7 because we have 3-T FF). For each state we calculate the values of T’s and then if T=0 no change occurs and if T=1 change occur. After applying that you can find that the circuit counts sequentially from 0-7 in ascending order</a:t>
            </a:r>
            <a:endParaRPr lang="en-US" sz="2000" dirty="0">
              <a:solidFill>
                <a:srgbClr val="C00000"/>
              </a:solidFill>
            </a:endParaRPr>
          </a:p>
        </p:txBody>
      </p:sp>
    </p:spTree>
    <p:extLst>
      <p:ext uri="{BB962C8B-B14F-4D97-AF65-F5344CB8AC3E}">
        <p14:creationId xmlns:p14="http://schemas.microsoft.com/office/powerpoint/2010/main" val="249589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Digital Sequential </a:t>
            </a:r>
            <a:r>
              <a:rPr lang="en-US" dirty="0" smtClean="0"/>
              <a:t>Circuits</a:t>
            </a:r>
            <a:endParaRPr lang="en-US" dirty="0"/>
          </a:p>
        </p:txBody>
      </p:sp>
      <p:sp>
        <p:nvSpPr>
          <p:cNvPr id="3" name="عنصر نائب للمحتوى 2"/>
          <p:cNvSpPr>
            <a:spLocks noGrp="1"/>
          </p:cNvSpPr>
          <p:nvPr>
            <p:ph idx="1"/>
          </p:nvPr>
        </p:nvSpPr>
        <p:spPr/>
        <p:txBody>
          <a:bodyPr/>
          <a:lstStyle/>
          <a:p>
            <a:r>
              <a:rPr lang="en-US" dirty="0" smtClean="0"/>
              <a:t>We discussed various combinational circuits in earlier section. All these circuits have a set of outputs, which depends only on the combination of present inputs. On the contrary there is other type of logic circuit called sequential circuits. In this type outputs are function of the “</a:t>
            </a:r>
            <a:r>
              <a:rPr lang="en-US" dirty="0" smtClean="0">
                <a:solidFill>
                  <a:srgbClr val="FF0000"/>
                </a:solidFill>
              </a:rPr>
              <a:t>inputs</a:t>
            </a:r>
            <a:r>
              <a:rPr lang="en-US" dirty="0" smtClean="0"/>
              <a:t>” and values coming from storage inside the circuit called “</a:t>
            </a:r>
            <a:r>
              <a:rPr lang="en-US" dirty="0" smtClean="0">
                <a:solidFill>
                  <a:srgbClr val="FF0000"/>
                </a:solidFill>
              </a:rPr>
              <a:t>state</a:t>
            </a:r>
            <a:r>
              <a:rPr lang="en-US" dirty="0" smtClean="0"/>
              <a:t>”</a:t>
            </a:r>
          </a:p>
          <a:p>
            <a:r>
              <a:rPr lang="en-US" dirty="0" smtClean="0"/>
              <a:t>The following figure shows the block diagram of sequential circuit.</a:t>
            </a:r>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2687" y="3681758"/>
            <a:ext cx="5457825" cy="3076575"/>
          </a:xfrm>
          <a:prstGeom prst="rect">
            <a:avLst/>
          </a:prstGeom>
        </p:spPr>
      </p:pic>
    </p:spTree>
    <p:extLst>
      <p:ext uri="{BB962C8B-B14F-4D97-AF65-F5344CB8AC3E}">
        <p14:creationId xmlns:p14="http://schemas.microsoft.com/office/powerpoint/2010/main" val="982870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Type of sequential and type of triggers</a:t>
            </a:r>
            <a:endParaRPr lang="en-US" dirty="0"/>
          </a:p>
        </p:txBody>
      </p:sp>
      <p:sp>
        <p:nvSpPr>
          <p:cNvPr id="3" name="عنصر نائب للمحتوى 2"/>
          <p:cNvSpPr>
            <a:spLocks noGrp="1"/>
          </p:cNvSpPr>
          <p:nvPr>
            <p:ph idx="1"/>
          </p:nvPr>
        </p:nvSpPr>
        <p:spPr/>
        <p:txBody>
          <a:bodyPr/>
          <a:lstStyle/>
          <a:p>
            <a:r>
              <a:rPr lang="en-US" dirty="0" smtClean="0"/>
              <a:t>Regarding types of sequential we find synchronous (in which the output change according to clock) and asynchronous (no clock exists and the output change according immediately in events of change in the inputs or state).</a:t>
            </a:r>
          </a:p>
          <a:p>
            <a:r>
              <a:rPr lang="en-US" dirty="0" smtClean="0"/>
              <a:t>Regarding to triggers: there are level and edge triggers. The edge trigger is either positive or negative.</a:t>
            </a:r>
          </a:p>
          <a:p>
            <a:pPr marL="0" indent="0">
              <a:buNone/>
            </a:pPr>
            <a:endParaRPr lang="en-US" dirty="0"/>
          </a:p>
        </p:txBody>
      </p:sp>
    </p:spTree>
    <p:extLst>
      <p:ext uri="{BB962C8B-B14F-4D97-AF65-F5344CB8AC3E}">
        <p14:creationId xmlns:p14="http://schemas.microsoft.com/office/powerpoint/2010/main" val="2262880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Level and edge clock</a:t>
            </a:r>
            <a:endParaRPr lang="en-US" dirty="0"/>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52887" y="1019175"/>
            <a:ext cx="4086225" cy="5324475"/>
          </a:xfrm>
        </p:spPr>
      </p:pic>
    </p:spTree>
    <p:extLst>
      <p:ext uri="{BB962C8B-B14F-4D97-AF65-F5344CB8AC3E}">
        <p14:creationId xmlns:p14="http://schemas.microsoft.com/office/powerpoint/2010/main" val="3297291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noFill/>
        </p:spPr>
        <p:txBody>
          <a:bodyPr/>
          <a:lstStyle/>
          <a:p>
            <a:pPr algn="ctr"/>
            <a:r>
              <a:rPr lang="en-US" dirty="0" smtClean="0"/>
              <a:t>SR Latches</a:t>
            </a:r>
            <a:endParaRPr lang="en-US" dirty="0"/>
          </a:p>
        </p:txBody>
      </p:sp>
      <p:sp>
        <p:nvSpPr>
          <p:cNvPr id="3" name="عنصر نائب للمحتوى 2"/>
          <p:cNvSpPr>
            <a:spLocks noGrp="1"/>
          </p:cNvSpPr>
          <p:nvPr>
            <p:ph sz="half" idx="1"/>
          </p:nvPr>
        </p:nvSpPr>
        <p:spPr/>
        <p:txBody>
          <a:bodyPr/>
          <a:lstStyle/>
          <a:p>
            <a:pPr algn="just"/>
            <a:r>
              <a:rPr lang="en-US" dirty="0"/>
              <a:t>Latches operate with enable signal, which is </a:t>
            </a:r>
            <a:r>
              <a:rPr lang="en-US" b="1" dirty="0"/>
              <a:t>level sensitive</a:t>
            </a:r>
            <a:r>
              <a:rPr lang="en-US" dirty="0" smtClean="0"/>
              <a:t>. See the SR latch in the figure and truth table and transition tables.</a:t>
            </a:r>
          </a:p>
          <a:p>
            <a:endParaRPr lang="en-US" dirty="0" smtClean="0"/>
          </a:p>
          <a:p>
            <a:endParaRPr lang="en-US" dirty="0"/>
          </a:p>
        </p:txBody>
      </p:sp>
      <p:graphicFrame>
        <p:nvGraphicFramePr>
          <p:cNvPr id="7" name="عنصر نائب للمحتوى 6"/>
          <p:cNvGraphicFramePr>
            <a:graphicFrameLocks noGrp="1"/>
          </p:cNvGraphicFramePr>
          <p:nvPr>
            <p:ph sz="half" idx="2"/>
            <p:extLst>
              <p:ext uri="{D42A27DB-BD31-4B8C-83A1-F6EECF244321}">
                <p14:modId xmlns:p14="http://schemas.microsoft.com/office/powerpoint/2010/main" val="787796524"/>
              </p:ext>
            </p:extLst>
          </p:nvPr>
        </p:nvGraphicFramePr>
        <p:xfrm>
          <a:off x="6539754" y="1448641"/>
          <a:ext cx="4392705" cy="2286000"/>
        </p:xfrm>
        <a:graphic>
          <a:graphicData uri="http://schemas.openxmlformats.org/drawingml/2006/table">
            <a:tbl>
              <a:tblPr firstRow="1" bandRow="1">
                <a:tableStyleId>{5C22544A-7EE6-4342-B048-85BDC9FD1C3A}</a:tableStyleId>
              </a:tblPr>
              <a:tblGrid>
                <a:gridCol w="988359"/>
                <a:gridCol w="840440"/>
                <a:gridCol w="995083"/>
                <a:gridCol w="1568823"/>
              </a:tblGrid>
              <a:tr h="370840">
                <a:tc>
                  <a:txBody>
                    <a:bodyPr/>
                    <a:lstStyle/>
                    <a:p>
                      <a:pPr algn="ctr"/>
                      <a:r>
                        <a:rPr lang="en-US" sz="2400" dirty="0" smtClean="0">
                          <a:solidFill>
                            <a:schemeClr val="tx1"/>
                          </a:solidFill>
                        </a:rPr>
                        <a:t>S</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Q </a:t>
                      </a:r>
                      <a:r>
                        <a:rPr lang="en-US" sz="2400" baseline="-25000" dirty="0" smtClean="0">
                          <a:solidFill>
                            <a:schemeClr val="tx1"/>
                          </a:solidFill>
                        </a:rPr>
                        <a:t>t+1</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No</a:t>
                      </a:r>
                      <a:r>
                        <a:rPr lang="en-US" sz="2400" baseline="0" dirty="0" smtClean="0">
                          <a:solidFill>
                            <a:schemeClr val="tx1"/>
                          </a:solidFill>
                        </a:rPr>
                        <a:t> change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Set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reset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invalid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589246"/>
            <a:ext cx="4819929" cy="2570629"/>
          </a:xfrm>
          <a:prstGeom prst="rect">
            <a:avLst/>
          </a:prstGeom>
        </p:spPr>
      </p:pic>
      <p:graphicFrame>
        <p:nvGraphicFramePr>
          <p:cNvPr id="8" name="جدول 7"/>
          <p:cNvGraphicFramePr>
            <a:graphicFrameLocks noGrp="1"/>
          </p:cNvGraphicFramePr>
          <p:nvPr>
            <p:extLst>
              <p:ext uri="{D42A27DB-BD31-4B8C-83A1-F6EECF244321}">
                <p14:modId xmlns:p14="http://schemas.microsoft.com/office/powerpoint/2010/main" val="2726174867"/>
              </p:ext>
            </p:extLst>
          </p:nvPr>
        </p:nvGraphicFramePr>
        <p:xfrm>
          <a:off x="6465793" y="4001294"/>
          <a:ext cx="4437532" cy="2286000"/>
        </p:xfrm>
        <a:graphic>
          <a:graphicData uri="http://schemas.openxmlformats.org/drawingml/2006/table">
            <a:tbl>
              <a:tblPr firstRow="1" bandRow="1">
                <a:tableStyleId>{5C22544A-7EE6-4342-B048-85BDC9FD1C3A}</a:tableStyleId>
              </a:tblPr>
              <a:tblGrid>
                <a:gridCol w="1109383"/>
                <a:gridCol w="1109383"/>
                <a:gridCol w="1109383"/>
                <a:gridCol w="1109383"/>
              </a:tblGrid>
              <a:tr h="322729">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S</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585812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804769"/>
          </a:xfrm>
        </p:spPr>
        <p:txBody>
          <a:bodyPr/>
          <a:lstStyle/>
          <a:p>
            <a:pPr algn="ctr"/>
            <a:r>
              <a:rPr lang="en-US" dirty="0" smtClean="0"/>
              <a:t>D-Latches</a:t>
            </a:r>
            <a:endParaRPr lang="en-US" dirty="0"/>
          </a:p>
        </p:txBody>
      </p:sp>
      <p:sp>
        <p:nvSpPr>
          <p:cNvPr id="3" name="عنصر نائب للمحتوى 2"/>
          <p:cNvSpPr>
            <a:spLocks noGrp="1"/>
          </p:cNvSpPr>
          <p:nvPr>
            <p:ph sz="half" idx="1"/>
          </p:nvPr>
        </p:nvSpPr>
        <p:spPr>
          <a:xfrm>
            <a:off x="161365" y="1398494"/>
            <a:ext cx="6239435" cy="5217459"/>
          </a:xfrm>
        </p:spPr>
        <p:txBody>
          <a:bodyPr/>
          <a:lstStyle/>
          <a:p>
            <a:pPr marL="0" indent="0" algn="just">
              <a:buNone/>
            </a:pPr>
            <a:r>
              <a:rPr lang="en-US" dirty="0"/>
              <a:t>There is one drawback of SR Latch. That is the next state value can’t be predicted when both the inputs S &amp; R are one. So, we can overcome this difficulty by D Latch. It is also called as Data Latch. The </a:t>
            </a:r>
            <a:r>
              <a:rPr lang="en-US" b="1" dirty="0"/>
              <a:t>circuit diagram</a:t>
            </a:r>
            <a:r>
              <a:rPr lang="en-US" dirty="0"/>
              <a:t> of D Latch is shown in the following figure</a:t>
            </a:r>
            <a:r>
              <a:rPr lang="en-US" dirty="0" smtClean="0"/>
              <a:t>.</a:t>
            </a:r>
          </a:p>
          <a:p>
            <a:pPr marL="0" indent="0" algn="just">
              <a:buNone/>
            </a:pPr>
            <a:endParaRPr lang="en-US" dirty="0"/>
          </a:p>
        </p:txBody>
      </p:sp>
      <p:pic>
        <p:nvPicPr>
          <p:cNvPr id="5" name="عنصر نائب للمحتوى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8224" y="4152081"/>
            <a:ext cx="4719917" cy="2240222"/>
          </a:xfrm>
        </p:spPr>
      </p:pic>
      <p:graphicFrame>
        <p:nvGraphicFramePr>
          <p:cNvPr id="7" name="جدول 6"/>
          <p:cNvGraphicFramePr>
            <a:graphicFrameLocks noGrp="1"/>
          </p:cNvGraphicFramePr>
          <p:nvPr>
            <p:extLst>
              <p:ext uri="{D42A27DB-BD31-4B8C-83A1-F6EECF244321}">
                <p14:modId xmlns:p14="http://schemas.microsoft.com/office/powerpoint/2010/main" val="904628696"/>
              </p:ext>
            </p:extLst>
          </p:nvPr>
        </p:nvGraphicFramePr>
        <p:xfrm>
          <a:off x="6884893" y="1580278"/>
          <a:ext cx="4356848" cy="1371600"/>
        </p:xfrm>
        <a:graphic>
          <a:graphicData uri="http://schemas.openxmlformats.org/drawingml/2006/table">
            <a:tbl>
              <a:tblPr firstRow="1" bandRow="1">
                <a:tableStyleId>{5C22544A-7EE6-4342-B048-85BDC9FD1C3A}</a:tableStyleId>
              </a:tblPr>
              <a:tblGrid>
                <a:gridCol w="871370"/>
                <a:gridCol w="1742739"/>
                <a:gridCol w="1742739"/>
              </a:tblGrid>
              <a:tr h="370840">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Remarks</a:t>
                      </a:r>
                      <a:endParaRPr lang="en-US" sz="2400" baseline="-25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0</a:t>
                      </a:r>
                      <a:endParaRPr lang="en-US" sz="2400" baseline="-250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aseline="0" dirty="0" smtClean="0">
                          <a:solidFill>
                            <a:schemeClr val="tx1"/>
                          </a:solidFill>
                        </a:rPr>
                        <a:t>reset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set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8" name="جدول 7"/>
          <p:cNvGraphicFramePr>
            <a:graphicFrameLocks noGrp="1"/>
          </p:cNvGraphicFramePr>
          <p:nvPr>
            <p:extLst>
              <p:ext uri="{D42A27DB-BD31-4B8C-83A1-F6EECF244321}">
                <p14:modId xmlns:p14="http://schemas.microsoft.com/office/powerpoint/2010/main" val="4150461298"/>
              </p:ext>
            </p:extLst>
          </p:nvPr>
        </p:nvGraphicFramePr>
        <p:xfrm>
          <a:off x="6582333" y="3462866"/>
          <a:ext cx="4961967" cy="2286000"/>
        </p:xfrm>
        <a:graphic>
          <a:graphicData uri="http://schemas.openxmlformats.org/drawingml/2006/table">
            <a:tbl>
              <a:tblPr firstRow="1" bandRow="1">
                <a:tableStyleId>{5C22544A-7EE6-4342-B048-85BDC9FD1C3A}</a:tableStyleId>
              </a:tblPr>
              <a:tblGrid>
                <a:gridCol w="1653989"/>
                <a:gridCol w="1653989"/>
                <a:gridCol w="1653989"/>
              </a:tblGrid>
              <a:tr h="370840">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D</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algn="ctr" defTabSz="914400" rtl="0" eaLnBrk="1" latinLnBrk="0" hangingPunct="1"/>
                      <a:r>
                        <a:rPr lang="en-US" sz="2400" kern="1200" dirty="0" smtClean="0">
                          <a:solidFill>
                            <a:schemeClr val="tx1"/>
                          </a:solidFill>
                          <a:latin typeface="+mn-lt"/>
                          <a:ea typeface="+mn-ea"/>
                          <a:cs typeface="+mn-cs"/>
                        </a:rPr>
                        <a:t>0</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0</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0</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algn="ctr" defTabSz="914400" rtl="0" eaLnBrk="1" latinLnBrk="0" hangingPunct="1"/>
                      <a:r>
                        <a:rPr lang="en-US" sz="2400" kern="1200" dirty="0" smtClean="0">
                          <a:solidFill>
                            <a:schemeClr val="tx1"/>
                          </a:solidFill>
                          <a:latin typeface="+mn-lt"/>
                          <a:ea typeface="+mn-ea"/>
                          <a:cs typeface="+mn-cs"/>
                        </a:rPr>
                        <a:t>0</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1</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1</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algn="ctr" defTabSz="914400" rtl="0" eaLnBrk="1" latinLnBrk="0" hangingPunct="1"/>
                      <a:r>
                        <a:rPr lang="en-US" sz="2400" kern="1200" dirty="0" smtClean="0">
                          <a:solidFill>
                            <a:schemeClr val="tx1"/>
                          </a:solidFill>
                          <a:latin typeface="+mn-lt"/>
                          <a:ea typeface="+mn-ea"/>
                          <a:cs typeface="+mn-cs"/>
                        </a:rPr>
                        <a:t>1</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0</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0</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algn="ctr" defTabSz="914400" rtl="0" eaLnBrk="1" latinLnBrk="0" hangingPunct="1"/>
                      <a:r>
                        <a:rPr lang="en-US" sz="2400" kern="1200" dirty="0" smtClean="0">
                          <a:solidFill>
                            <a:schemeClr val="tx1"/>
                          </a:solidFill>
                          <a:latin typeface="+mn-lt"/>
                          <a:ea typeface="+mn-ea"/>
                          <a:cs typeface="+mn-cs"/>
                        </a:rPr>
                        <a:t>1</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1</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2400" kern="1200" dirty="0" smtClean="0">
                          <a:solidFill>
                            <a:schemeClr val="tx1"/>
                          </a:solidFill>
                          <a:latin typeface="+mn-lt"/>
                          <a:ea typeface="+mn-ea"/>
                          <a:cs typeface="+mn-cs"/>
                        </a:rPr>
                        <a:t>1</a:t>
                      </a:r>
                      <a:endParaRPr lang="en-US" sz="24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63071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4738" y="297890"/>
            <a:ext cx="11608905" cy="854075"/>
          </a:xfrm>
          <a:noFill/>
        </p:spPr>
        <p:txBody>
          <a:bodyPr/>
          <a:lstStyle/>
          <a:p>
            <a:pPr algn="ctr"/>
            <a:r>
              <a:rPr lang="en-US" dirty="0" smtClean="0"/>
              <a:t>JK Flip Flop</a:t>
            </a:r>
            <a:endParaRPr lang="en-US" dirty="0"/>
          </a:p>
        </p:txBody>
      </p:sp>
      <p:sp>
        <p:nvSpPr>
          <p:cNvPr id="3" name="عنصر نائب للمحتوى 2"/>
          <p:cNvSpPr>
            <a:spLocks noGrp="1"/>
          </p:cNvSpPr>
          <p:nvPr>
            <p:ph sz="half" idx="1"/>
          </p:nvPr>
        </p:nvSpPr>
        <p:spPr>
          <a:xfrm>
            <a:off x="314738" y="1432719"/>
            <a:ext cx="5754757" cy="5137149"/>
          </a:xfrm>
        </p:spPr>
        <p:txBody>
          <a:bodyPr/>
          <a:lstStyle/>
          <a:p>
            <a:pPr algn="just"/>
            <a:r>
              <a:rPr lang="en-US" dirty="0"/>
              <a:t>JK flip-flop is the modified version of SR flip-flop. It operates with only positive clock transitions or negative clock transitions. The </a:t>
            </a:r>
            <a:r>
              <a:rPr lang="en-US" b="1" dirty="0"/>
              <a:t>circuit diagram</a:t>
            </a:r>
            <a:r>
              <a:rPr lang="en-US" dirty="0"/>
              <a:t> of JK </a:t>
            </a:r>
            <a:r>
              <a:rPr lang="en-US" dirty="0" smtClean="0"/>
              <a:t>flip-flop and its truth table and transition tables are:</a:t>
            </a:r>
          </a:p>
          <a:p>
            <a:endParaRPr lang="en-US" dirty="0"/>
          </a:p>
        </p:txBody>
      </p:sp>
      <p:graphicFrame>
        <p:nvGraphicFramePr>
          <p:cNvPr id="7" name="عنصر نائب للمحتوى 6"/>
          <p:cNvGraphicFramePr>
            <a:graphicFrameLocks noGrp="1"/>
          </p:cNvGraphicFramePr>
          <p:nvPr>
            <p:ph sz="half" idx="2"/>
            <p:extLst>
              <p:ext uri="{D42A27DB-BD31-4B8C-83A1-F6EECF244321}">
                <p14:modId xmlns:p14="http://schemas.microsoft.com/office/powerpoint/2010/main" val="2887987210"/>
              </p:ext>
            </p:extLst>
          </p:nvPr>
        </p:nvGraphicFramePr>
        <p:xfrm>
          <a:off x="6510620" y="1217739"/>
          <a:ext cx="4583204" cy="2286000"/>
        </p:xfrm>
        <a:graphic>
          <a:graphicData uri="http://schemas.openxmlformats.org/drawingml/2006/table">
            <a:tbl>
              <a:tblPr firstRow="1" bandRow="1">
                <a:tableStyleId>{5C22544A-7EE6-4342-B048-85BDC9FD1C3A}</a:tableStyleId>
              </a:tblPr>
              <a:tblGrid>
                <a:gridCol w="988359"/>
                <a:gridCol w="840440"/>
                <a:gridCol w="1178859"/>
                <a:gridCol w="1575546"/>
              </a:tblGrid>
              <a:tr h="370840">
                <a:tc>
                  <a:txBody>
                    <a:bodyPr/>
                    <a:lstStyle/>
                    <a:p>
                      <a:pPr algn="ctr"/>
                      <a:r>
                        <a:rPr lang="en-US" sz="2400" dirty="0" smtClean="0">
                          <a:solidFill>
                            <a:schemeClr val="tx1"/>
                          </a:solidFill>
                        </a:rPr>
                        <a:t>J</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K</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Q </a:t>
                      </a:r>
                      <a:r>
                        <a:rPr lang="en-US" sz="2400" baseline="-25000" dirty="0" smtClean="0">
                          <a:solidFill>
                            <a:schemeClr val="tx1"/>
                          </a:solidFill>
                        </a:rPr>
                        <a:t>t+1</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No</a:t>
                      </a:r>
                      <a:r>
                        <a:rPr lang="en-US" sz="2400" baseline="0" dirty="0" smtClean="0">
                          <a:solidFill>
                            <a:schemeClr val="tx1"/>
                          </a:solidFill>
                        </a:rPr>
                        <a:t> change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Set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reset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change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8" name="جدول 7"/>
          <p:cNvGraphicFramePr>
            <a:graphicFrameLocks noGrp="1"/>
          </p:cNvGraphicFramePr>
          <p:nvPr>
            <p:extLst>
              <p:ext uri="{D42A27DB-BD31-4B8C-83A1-F6EECF244321}">
                <p14:modId xmlns:p14="http://schemas.microsoft.com/office/powerpoint/2010/main" val="3349927217"/>
              </p:ext>
            </p:extLst>
          </p:nvPr>
        </p:nvGraphicFramePr>
        <p:xfrm>
          <a:off x="6465793" y="4157054"/>
          <a:ext cx="4437532" cy="2293518"/>
        </p:xfrm>
        <a:graphic>
          <a:graphicData uri="http://schemas.openxmlformats.org/drawingml/2006/table">
            <a:tbl>
              <a:tblPr firstRow="1" bandRow="1">
                <a:tableStyleId>{5C22544A-7EE6-4342-B048-85BDC9FD1C3A}</a:tableStyleId>
              </a:tblPr>
              <a:tblGrid>
                <a:gridCol w="1109383"/>
                <a:gridCol w="1109383"/>
                <a:gridCol w="1109383"/>
                <a:gridCol w="1109383"/>
              </a:tblGrid>
              <a:tr h="464718">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J</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K</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490" y="3723060"/>
            <a:ext cx="5045251" cy="3127562"/>
          </a:xfrm>
          <a:prstGeom prst="rect">
            <a:avLst/>
          </a:prstGeom>
        </p:spPr>
      </p:pic>
    </p:spTree>
    <p:extLst>
      <p:ext uri="{BB962C8B-B14F-4D97-AF65-F5344CB8AC3E}">
        <p14:creationId xmlns:p14="http://schemas.microsoft.com/office/powerpoint/2010/main" val="1874006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4738" y="297890"/>
            <a:ext cx="11608905" cy="854075"/>
          </a:xfrm>
          <a:noFill/>
        </p:spPr>
        <p:txBody>
          <a:bodyPr/>
          <a:lstStyle/>
          <a:p>
            <a:pPr algn="ctr"/>
            <a:r>
              <a:rPr lang="en-US" dirty="0" smtClean="0"/>
              <a:t>T Flip Flop</a:t>
            </a:r>
            <a:endParaRPr lang="en-US" dirty="0"/>
          </a:p>
        </p:txBody>
      </p:sp>
      <p:sp>
        <p:nvSpPr>
          <p:cNvPr id="3" name="عنصر نائب للمحتوى 2"/>
          <p:cNvSpPr>
            <a:spLocks noGrp="1"/>
          </p:cNvSpPr>
          <p:nvPr>
            <p:ph sz="half" idx="1"/>
          </p:nvPr>
        </p:nvSpPr>
        <p:spPr>
          <a:xfrm>
            <a:off x="314737" y="1432719"/>
            <a:ext cx="6704627" cy="5137149"/>
          </a:xfrm>
        </p:spPr>
        <p:txBody>
          <a:bodyPr/>
          <a:lstStyle/>
          <a:p>
            <a:pPr algn="just"/>
            <a:r>
              <a:rPr lang="en-US" dirty="0"/>
              <a:t>T flip-flop is the simplified version of JK flip-flop. It is obtained by connecting the same input ‘T’ to both inputs of JK flip-flop. It operates with only positive clock transitions or negative clock transitions. The </a:t>
            </a:r>
            <a:r>
              <a:rPr lang="en-US" b="1" dirty="0"/>
              <a:t>circuit diagram</a:t>
            </a:r>
            <a:r>
              <a:rPr lang="en-US" dirty="0"/>
              <a:t> of T flip-flop is shown in the following </a:t>
            </a:r>
            <a:r>
              <a:rPr lang="en-US" dirty="0" smtClean="0"/>
              <a:t>figure:</a:t>
            </a:r>
          </a:p>
          <a:p>
            <a:endParaRPr lang="en-US" dirty="0"/>
          </a:p>
        </p:txBody>
      </p:sp>
      <p:graphicFrame>
        <p:nvGraphicFramePr>
          <p:cNvPr id="7" name="عنصر نائب للمحتوى 6"/>
          <p:cNvGraphicFramePr>
            <a:graphicFrameLocks noGrp="1"/>
          </p:cNvGraphicFramePr>
          <p:nvPr>
            <p:ph sz="half" idx="2"/>
            <p:extLst>
              <p:ext uri="{D42A27DB-BD31-4B8C-83A1-F6EECF244321}">
                <p14:modId xmlns:p14="http://schemas.microsoft.com/office/powerpoint/2010/main" val="3089081839"/>
              </p:ext>
            </p:extLst>
          </p:nvPr>
        </p:nvGraphicFramePr>
        <p:xfrm>
          <a:off x="7160561" y="1432719"/>
          <a:ext cx="3742764" cy="1371600"/>
        </p:xfrm>
        <a:graphic>
          <a:graphicData uri="http://schemas.openxmlformats.org/drawingml/2006/table">
            <a:tbl>
              <a:tblPr firstRow="1" bandRow="1">
                <a:tableStyleId>{5C22544A-7EE6-4342-B048-85BDC9FD1C3A}</a:tableStyleId>
              </a:tblPr>
              <a:tblGrid>
                <a:gridCol w="988359"/>
                <a:gridCol w="1178859"/>
                <a:gridCol w="1575546"/>
              </a:tblGrid>
              <a:tr h="370840">
                <a:tc>
                  <a:txBody>
                    <a:bodyPr/>
                    <a:lstStyle/>
                    <a:p>
                      <a:pPr algn="ctr"/>
                      <a:r>
                        <a:rPr lang="en-US" sz="2400" dirty="0" smtClean="0">
                          <a:solidFill>
                            <a:schemeClr val="tx1"/>
                          </a:solidFill>
                        </a:rPr>
                        <a:t>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Q </a:t>
                      </a:r>
                      <a:r>
                        <a:rPr lang="en-US" sz="2400" baseline="-25000" dirty="0" smtClean="0">
                          <a:solidFill>
                            <a:schemeClr val="tx1"/>
                          </a:solidFill>
                        </a:rPr>
                        <a:t>t+1</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No</a:t>
                      </a:r>
                      <a:r>
                        <a:rPr lang="en-US" sz="2400" baseline="0" dirty="0" smtClean="0">
                          <a:solidFill>
                            <a:schemeClr val="tx1"/>
                          </a:solidFill>
                        </a:rPr>
                        <a:t> change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change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8" name="جدول 7"/>
          <p:cNvGraphicFramePr>
            <a:graphicFrameLocks noGrp="1"/>
          </p:cNvGraphicFramePr>
          <p:nvPr>
            <p:extLst>
              <p:ext uri="{D42A27DB-BD31-4B8C-83A1-F6EECF244321}">
                <p14:modId xmlns:p14="http://schemas.microsoft.com/office/powerpoint/2010/main" val="150724712"/>
              </p:ext>
            </p:extLst>
          </p:nvPr>
        </p:nvGraphicFramePr>
        <p:xfrm>
          <a:off x="7575176" y="3254189"/>
          <a:ext cx="3328149" cy="2295431"/>
        </p:xfrm>
        <a:graphic>
          <a:graphicData uri="http://schemas.openxmlformats.org/drawingml/2006/table">
            <a:tbl>
              <a:tblPr firstRow="1" bandRow="1">
                <a:tableStyleId>{5C22544A-7EE6-4342-B048-85BDC9FD1C3A}</a:tableStyleId>
              </a:tblPr>
              <a:tblGrid>
                <a:gridCol w="1109383"/>
                <a:gridCol w="1109383"/>
                <a:gridCol w="1109383"/>
              </a:tblGrid>
              <a:tr h="466631">
                <a:tc>
                  <a:txBody>
                    <a:bodyPr/>
                    <a:lstStyle/>
                    <a:p>
                      <a:pPr algn="ctr"/>
                      <a:r>
                        <a:rPr lang="en-US" sz="2400" dirty="0" smtClean="0">
                          <a:solidFill>
                            <a:schemeClr val="tx1"/>
                          </a:solidFill>
                        </a:rPr>
                        <a:t>Q </a:t>
                      </a:r>
                      <a:r>
                        <a:rPr lang="en-US" sz="2400" baseline="-25000" dirty="0" smtClean="0">
                          <a:solidFill>
                            <a:schemeClr val="tx1"/>
                          </a:solidFill>
                        </a:rPr>
                        <a:t>t</a:t>
                      </a:r>
                      <a:endParaRPr lang="en-US" sz="2400" baseline="-25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Q </a:t>
                      </a:r>
                      <a:r>
                        <a:rPr lang="en-US" sz="2400" baseline="-25000" dirty="0" smtClean="0">
                          <a:solidFill>
                            <a:schemeClr val="tx1"/>
                          </a:solidFill>
                        </a:rPr>
                        <a:t>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2729">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610" y="4281768"/>
            <a:ext cx="4671360" cy="2576232"/>
          </a:xfrm>
          <a:prstGeom prst="rect">
            <a:avLst/>
          </a:prstGeom>
        </p:spPr>
      </p:pic>
    </p:spTree>
    <p:extLst>
      <p:ext uri="{BB962C8B-B14F-4D97-AF65-F5344CB8AC3E}">
        <p14:creationId xmlns:p14="http://schemas.microsoft.com/office/powerpoint/2010/main" val="3133199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Design Synchronous counters</a:t>
            </a:r>
            <a:endParaRPr lang="en-US" dirty="0"/>
          </a:p>
        </p:txBody>
      </p:sp>
      <p:sp>
        <p:nvSpPr>
          <p:cNvPr id="3" name="عنصر نائب للمحتوى 2"/>
          <p:cNvSpPr>
            <a:spLocks noGrp="1"/>
          </p:cNvSpPr>
          <p:nvPr>
            <p:ph idx="1"/>
          </p:nvPr>
        </p:nvSpPr>
        <p:spPr/>
        <p:txBody>
          <a:bodyPr/>
          <a:lstStyle/>
          <a:p>
            <a:pPr marL="514350" indent="-514350">
              <a:buFont typeface="+mj-lt"/>
              <a:buAutoNum type="arabicPeriod"/>
            </a:pPr>
            <a:r>
              <a:rPr lang="en-US" dirty="0" smtClean="0"/>
              <a:t>Determine the counting sequence.</a:t>
            </a:r>
          </a:p>
          <a:p>
            <a:pPr marL="514350" indent="-514350">
              <a:buFont typeface="+mj-lt"/>
              <a:buAutoNum type="arabicPeriod"/>
            </a:pPr>
            <a:r>
              <a:rPr lang="en-US" dirty="0" smtClean="0"/>
              <a:t>Determine the next state for all </a:t>
            </a:r>
            <a:r>
              <a:rPr lang="en-US" dirty="0" smtClean="0"/>
              <a:t>states which </a:t>
            </a:r>
            <a:r>
              <a:rPr lang="en-US" dirty="0" smtClean="0"/>
              <a:t>are not in the counting sequence.</a:t>
            </a:r>
          </a:p>
          <a:p>
            <a:pPr marL="514350" indent="-514350">
              <a:buFont typeface="+mj-lt"/>
              <a:buAutoNum type="arabicPeriod"/>
            </a:pPr>
            <a:r>
              <a:rPr lang="en-US" dirty="0" smtClean="0"/>
              <a:t>Give table shows each counting sequence and its next sequence.</a:t>
            </a:r>
          </a:p>
          <a:p>
            <a:pPr marL="514350" indent="-514350">
              <a:buFont typeface="+mj-lt"/>
              <a:buAutoNum type="arabicPeriod"/>
            </a:pPr>
            <a:r>
              <a:rPr lang="en-US" dirty="0" smtClean="0"/>
              <a:t>Use the transition table of the Flip flop used in the implementation to determine the input of each FF, that drives for the next sequence.</a:t>
            </a:r>
          </a:p>
          <a:p>
            <a:pPr marL="514350" indent="-514350">
              <a:buFont typeface="+mj-lt"/>
              <a:buAutoNum type="arabicPeriod"/>
            </a:pPr>
            <a:endParaRPr lang="en-US" dirty="0"/>
          </a:p>
          <a:p>
            <a:pPr marL="0" indent="0">
              <a:buNone/>
            </a:pPr>
            <a:r>
              <a:rPr lang="en-US" dirty="0" smtClean="0"/>
              <a:t>Example: design counter to count in sequence 1, 2, 3, 5, 7 and to repeat the same sequence again. Consider 1 is the next state for all other which are not in the counting sequence.</a:t>
            </a:r>
          </a:p>
          <a:p>
            <a:pPr marL="0" indent="0">
              <a:buNone/>
            </a:pPr>
            <a:r>
              <a:rPr lang="en-US" dirty="0" smtClean="0"/>
              <a:t>Implement the above counter using a) SR-FF		b) JK-FF	C) T-FF</a:t>
            </a:r>
            <a:endParaRPr lang="en-US" dirty="0"/>
          </a:p>
        </p:txBody>
      </p:sp>
    </p:spTree>
    <p:extLst>
      <p:ext uri="{BB962C8B-B14F-4D97-AF65-F5344CB8AC3E}">
        <p14:creationId xmlns:p14="http://schemas.microsoft.com/office/powerpoint/2010/main" val="1288073054"/>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2673</TotalTime>
  <Words>1148</Words>
  <Application>Microsoft Office PowerPoint</Application>
  <PresentationFormat>ملء الشاشة</PresentationFormat>
  <Paragraphs>602</Paragraphs>
  <Slides>16</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16</vt:i4>
      </vt:variant>
    </vt:vector>
  </HeadingPairs>
  <TitlesOfParts>
    <vt:vector size="21" baseType="lpstr">
      <vt:lpstr>Arial</vt:lpstr>
      <vt:lpstr>Calibri</vt:lpstr>
      <vt:lpstr>Calibri Light</vt:lpstr>
      <vt:lpstr>Times New Roman</vt:lpstr>
      <vt:lpstr>نسق Office</vt:lpstr>
      <vt:lpstr>Flip Flops and Counters</vt:lpstr>
      <vt:lpstr>Digital Sequential Circuits</vt:lpstr>
      <vt:lpstr>Type of sequential and type of triggers</vt:lpstr>
      <vt:lpstr>Level and edge clock</vt:lpstr>
      <vt:lpstr>SR Latches</vt:lpstr>
      <vt:lpstr>D-Latches</vt:lpstr>
      <vt:lpstr>JK Flip Flop</vt:lpstr>
      <vt:lpstr>T Flip Flop</vt:lpstr>
      <vt:lpstr>Design Synchronous counters</vt:lpstr>
      <vt:lpstr>Design Using SR-FF</vt:lpstr>
      <vt:lpstr>Design equations using SR-FF</vt:lpstr>
      <vt:lpstr>Implementation Using SR-FF</vt:lpstr>
      <vt:lpstr>Design Using T-FF</vt:lpstr>
      <vt:lpstr>Design equations using T-FF</vt:lpstr>
      <vt:lpstr>Implementation Using T-FF</vt:lpstr>
      <vt:lpstr>Sequential circuit Analysis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Sequential Circuits</dc:title>
  <dc:creator>Mohamed</dc:creator>
  <cp:lastModifiedBy>Mohamed</cp:lastModifiedBy>
  <cp:revision>39</cp:revision>
  <dcterms:created xsi:type="dcterms:W3CDTF">2020-07-04T18:33:23Z</dcterms:created>
  <dcterms:modified xsi:type="dcterms:W3CDTF">2020-07-07T09:49:29Z</dcterms:modified>
</cp:coreProperties>
</file>