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1" r:id="rId3"/>
    <p:sldId id="272" r:id="rId4"/>
    <p:sldId id="265" r:id="rId5"/>
    <p:sldId id="266" r:id="rId6"/>
    <p:sldId id="267" r:id="rId7"/>
    <p:sldId id="268" r:id="rId8"/>
    <p:sldId id="269" r:id="rId9"/>
    <p:sldId id="270" r:id="rId10"/>
    <p:sldId id="273" r:id="rId11"/>
    <p:sldId id="274" r:id="rId12"/>
    <p:sldId id="275" r:id="rId13"/>
    <p:sldId id="276" r:id="rId14"/>
    <p:sldId id="277" r:id="rId15"/>
    <p:sldId id="278" r:id="rId16"/>
    <p:sldId id="279" r:id="rId17"/>
    <p:sldId id="280" r:id="rId18"/>
    <p:sldId id="321" r:id="rId19"/>
    <p:sldId id="281" r:id="rId20"/>
    <p:sldId id="282" r:id="rId21"/>
    <p:sldId id="283" r:id="rId22"/>
    <p:sldId id="284" r:id="rId23"/>
    <p:sldId id="285" r:id="rId24"/>
    <p:sldId id="286" r:id="rId25"/>
    <p:sldId id="287" r:id="rId26"/>
    <p:sldId id="288" r:id="rId27"/>
    <p:sldId id="289" r:id="rId28"/>
    <p:sldId id="290" r:id="rId29"/>
    <p:sldId id="322" r:id="rId30"/>
    <p:sldId id="291" r:id="rId31"/>
    <p:sldId id="318" r:id="rId32"/>
    <p:sldId id="319" r:id="rId33"/>
    <p:sldId id="320"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2" d="100"/>
          <a:sy n="72" d="100"/>
        </p:scale>
        <p:origin x="81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a:t>انقر لتحرير نمط العنوان الرئيسي</a:t>
            </a:r>
            <a:endParaRPr lang="en-US"/>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738F87D1-824F-46C0-B5F0-F2595CA5D0E6}" type="datetimeFigureOut">
              <a:rPr lang="en-US" smtClean="0"/>
              <a:t>9/17/2023</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14461122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p>
            <a:fld id="{738F87D1-824F-46C0-B5F0-F2595CA5D0E6}" type="datetimeFigureOut">
              <a:rPr lang="en-US" smtClean="0"/>
              <a:t>9/17/2023</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3343801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p>
            <a:fld id="{738F87D1-824F-46C0-B5F0-F2595CA5D0E6}" type="datetimeFigureOut">
              <a:rPr lang="en-US" smtClean="0"/>
              <a:t>9/17/2023</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3640021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371061" y="139838"/>
            <a:ext cx="11516139" cy="1325563"/>
          </a:xfrm>
        </p:spPr>
        <p:txBody>
          <a:bodyPr/>
          <a:lstStyle>
            <a:lvl1pPr algn="ctr">
              <a:defRPr>
                <a:solidFill>
                  <a:srgbClr val="FF0000"/>
                </a:solidFill>
              </a:defRPr>
            </a:lvl1pPr>
          </a:lstStyle>
          <a:p>
            <a:r>
              <a:rPr lang="ar-SA" dirty="0"/>
              <a:t>انقر لتحرير نمط العنوان الرئيسي</a:t>
            </a:r>
            <a:endParaRPr lang="en-US" dirty="0"/>
          </a:p>
        </p:txBody>
      </p:sp>
      <p:sp>
        <p:nvSpPr>
          <p:cNvPr id="3" name="عنصر نائب للمحتوى 2"/>
          <p:cNvSpPr>
            <a:spLocks noGrp="1"/>
          </p:cNvSpPr>
          <p:nvPr>
            <p:ph idx="1"/>
          </p:nvPr>
        </p:nvSpPr>
        <p:spPr>
          <a:xfrm>
            <a:off x="371061" y="1465402"/>
            <a:ext cx="11516139" cy="4711562"/>
          </a:xfrm>
        </p:spPr>
        <p:txBody>
          <a:bodyPr/>
          <a:lstStyle>
            <a:lvl1pPr>
              <a:defRPr>
                <a:solidFill>
                  <a:schemeClr val="tx1"/>
                </a:solidFill>
              </a:defRPr>
            </a:lvl1pPr>
            <a:lvl2pPr>
              <a:defRPr>
                <a:solidFill>
                  <a:srgbClr val="0070C0"/>
                </a:solidFill>
              </a:defRPr>
            </a:lvl2pPr>
            <a:lvl3pPr>
              <a:defRPr>
                <a:solidFill>
                  <a:schemeClr val="accent2"/>
                </a:solidFill>
              </a:defRPr>
            </a:lvl3pPr>
          </a:lstStyle>
          <a:p>
            <a:pPr lvl="0"/>
            <a:r>
              <a:rPr lang="ar-SA" dirty="0"/>
              <a:t>انقر لتحرير أنماط النص الرئيسي</a:t>
            </a:r>
          </a:p>
          <a:p>
            <a:pPr lvl="1"/>
            <a:r>
              <a:rPr lang="ar-SA" dirty="0"/>
              <a:t>المستوى الثاني</a:t>
            </a:r>
          </a:p>
          <a:p>
            <a:pPr lvl="2"/>
            <a:r>
              <a:rPr lang="ar-SA" dirty="0"/>
              <a:t>المستوى الثالث</a:t>
            </a:r>
          </a:p>
          <a:p>
            <a:pPr lvl="3"/>
            <a:r>
              <a:rPr lang="ar-SA" dirty="0"/>
              <a:t>المستوى الرابع</a:t>
            </a:r>
          </a:p>
          <a:p>
            <a:pPr lvl="4"/>
            <a:r>
              <a:rPr lang="ar-SA" dirty="0"/>
              <a:t>المستوى الخامس</a:t>
            </a:r>
            <a:endParaRPr lang="en-US" dirty="0"/>
          </a:p>
        </p:txBody>
      </p:sp>
      <p:sp>
        <p:nvSpPr>
          <p:cNvPr id="4" name="عنصر نائب للتاريخ 3"/>
          <p:cNvSpPr>
            <a:spLocks noGrp="1"/>
          </p:cNvSpPr>
          <p:nvPr>
            <p:ph type="dt" sz="half" idx="10"/>
          </p:nvPr>
        </p:nvSpPr>
        <p:spPr/>
        <p:txBody>
          <a:bodyPr/>
          <a:lstStyle/>
          <a:p>
            <a:fld id="{738F87D1-824F-46C0-B5F0-F2595CA5D0E6}" type="datetimeFigureOut">
              <a:rPr lang="en-US" smtClean="0"/>
              <a:t>9/17/2023</a:t>
            </a:fld>
            <a:endParaRPr lang="en-US"/>
          </a:p>
        </p:txBody>
      </p:sp>
      <p:sp>
        <p:nvSpPr>
          <p:cNvPr id="5" name="عنصر نائب للتذييل 4"/>
          <p:cNvSpPr>
            <a:spLocks noGrp="1"/>
          </p:cNvSpPr>
          <p:nvPr>
            <p:ph type="ftr" sz="quarter" idx="11"/>
          </p:nvPr>
        </p:nvSpPr>
        <p:spPr/>
        <p:txBody>
          <a:bodyPr/>
          <a:lstStyle/>
          <a:p>
            <a:r>
              <a:rPr lang="en-US" dirty="0"/>
              <a:t>Dr. M. </a:t>
            </a:r>
            <a:r>
              <a:rPr lang="en-US" dirty="0" err="1"/>
              <a:t>Khamis</a:t>
            </a:r>
            <a:endParaRPr lang="en-US" dirty="0"/>
          </a:p>
        </p:txBody>
      </p:sp>
      <p:sp>
        <p:nvSpPr>
          <p:cNvPr id="6" name="عنصر نائب لرقم الشريحة 5"/>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1500799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738F87D1-824F-46C0-B5F0-F2595CA5D0E6}" type="datetimeFigureOut">
              <a:rPr lang="en-US" smtClean="0"/>
              <a:t>9/17/2023</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4217864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838200" y="1825625"/>
            <a:ext cx="5181600" cy="435133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6172200" y="1825625"/>
            <a:ext cx="5181600" cy="435133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p>
            <a:fld id="{738F87D1-824F-46C0-B5F0-F2595CA5D0E6}" type="datetimeFigureOut">
              <a:rPr lang="en-US" smtClean="0"/>
              <a:t>9/17/2023</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1060714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p>
            <a:fld id="{738F87D1-824F-46C0-B5F0-F2595CA5D0E6}" type="datetimeFigureOut">
              <a:rPr lang="en-US" smtClean="0"/>
              <a:t>9/17/2023</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9497849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738F87D1-824F-46C0-B5F0-F2595CA5D0E6}" type="datetimeFigureOut">
              <a:rPr lang="en-US" smtClean="0"/>
              <a:t>9/17/2023</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41744517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38F87D1-824F-46C0-B5F0-F2595CA5D0E6}" type="datetimeFigureOut">
              <a:rPr lang="en-US" smtClean="0"/>
              <a:t>9/17/2023</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16444719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738F87D1-824F-46C0-B5F0-F2595CA5D0E6}" type="datetimeFigureOut">
              <a:rPr lang="en-US" smtClean="0"/>
              <a:t>9/17/2023</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31868558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738F87D1-824F-46C0-B5F0-F2595CA5D0E6}" type="datetimeFigureOut">
              <a:rPr lang="en-US" smtClean="0"/>
              <a:t>9/17/2023</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3557930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8F87D1-824F-46C0-B5F0-F2595CA5D0E6}" type="datetimeFigureOut">
              <a:rPr lang="en-US" smtClean="0"/>
              <a:t>9/17/2023</a:t>
            </a:fld>
            <a:endParaRPr lang="en-US"/>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CD265A-7AC1-48FB-A16E-279EBDEA27F4}" type="slidenum">
              <a:rPr lang="en-US" smtClean="0"/>
              <a:t>‹#›</a:t>
            </a:fld>
            <a:endParaRPr lang="en-US"/>
          </a:p>
        </p:txBody>
      </p:sp>
    </p:spTree>
    <p:extLst>
      <p:ext uri="{BB962C8B-B14F-4D97-AF65-F5344CB8AC3E}">
        <p14:creationId xmlns:p14="http://schemas.microsoft.com/office/powerpoint/2010/main" val="31009475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image" Target="../media/image12.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en-US" dirty="0"/>
              <a:t>Logic gates &amp; Derivation and Simplification of logic Expressions</a:t>
            </a:r>
          </a:p>
        </p:txBody>
      </p:sp>
      <p:sp>
        <p:nvSpPr>
          <p:cNvPr id="3" name="عنوان فرعي 2"/>
          <p:cNvSpPr>
            <a:spLocks noGrp="1"/>
          </p:cNvSpPr>
          <p:nvPr>
            <p:ph type="subTitle" idx="1"/>
          </p:nvPr>
        </p:nvSpPr>
        <p:spPr/>
        <p:txBody>
          <a:bodyPr/>
          <a:lstStyle/>
          <a:p>
            <a:r>
              <a:rPr lang="en-US" dirty="0"/>
              <a:t>Dr. M. </a:t>
            </a:r>
            <a:r>
              <a:rPr lang="en-US" dirty="0" err="1"/>
              <a:t>Khamis</a:t>
            </a:r>
            <a:endParaRPr lang="en-US" dirty="0"/>
          </a:p>
        </p:txBody>
      </p:sp>
    </p:spTree>
    <p:extLst>
      <p:ext uri="{BB962C8B-B14F-4D97-AF65-F5344CB8AC3E}">
        <p14:creationId xmlns:p14="http://schemas.microsoft.com/office/powerpoint/2010/main" val="25427661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Logic gates</a:t>
            </a:r>
          </a:p>
        </p:txBody>
      </p:sp>
      <p:sp>
        <p:nvSpPr>
          <p:cNvPr id="3" name="عنصر نائب للمحتوى 2"/>
          <p:cNvSpPr>
            <a:spLocks noGrp="1"/>
          </p:cNvSpPr>
          <p:nvPr>
            <p:ph idx="1"/>
          </p:nvPr>
        </p:nvSpPr>
        <p:spPr>
          <a:xfrm>
            <a:off x="371061" y="1465401"/>
            <a:ext cx="11516139" cy="5078273"/>
          </a:xfrm>
        </p:spPr>
        <p:txBody>
          <a:bodyPr>
            <a:normAutofit/>
          </a:bodyPr>
          <a:lstStyle/>
          <a:p>
            <a:pPr marL="514350" indent="-514350">
              <a:buFont typeface="+mj-lt"/>
              <a:buAutoNum type="arabicPeriod" startAt="5"/>
            </a:pPr>
            <a:r>
              <a:rPr lang="en-US" dirty="0"/>
              <a:t>NOR gate</a:t>
            </a:r>
          </a:p>
          <a:p>
            <a:pPr marL="914400" indent="0">
              <a:buNone/>
            </a:pPr>
            <a:r>
              <a:rPr lang="en-US" dirty="0"/>
              <a:t>this gate has 2 or more inputs and only one output. </a:t>
            </a:r>
          </a:p>
          <a:p>
            <a:pPr marL="914400" indent="0">
              <a:buNone/>
            </a:pPr>
            <a:r>
              <a:rPr lang="en-US" dirty="0"/>
              <a:t>The output is TRUE only when all inputs are false otherwise output is false (the complement of The OR gate’s output). </a:t>
            </a:r>
          </a:p>
          <a:p>
            <a:pPr marL="914400" indent="0">
              <a:buNone/>
            </a:pPr>
            <a:r>
              <a:rPr lang="en-US" dirty="0"/>
              <a:t>Consider NOR gate with 2-input its symbol and its Truth Table TT (table determine the output for all possible input values) are shown on next slide.</a:t>
            </a:r>
          </a:p>
          <a:p>
            <a:pPr marL="914400" indent="0">
              <a:buNone/>
            </a:pPr>
            <a:endParaRPr lang="en-US" dirty="0"/>
          </a:p>
        </p:txBody>
      </p:sp>
    </p:spTree>
    <p:extLst>
      <p:ext uri="{BB962C8B-B14F-4D97-AF65-F5344CB8AC3E}">
        <p14:creationId xmlns:p14="http://schemas.microsoft.com/office/powerpoint/2010/main" val="1403394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Logic gates</a:t>
            </a:r>
          </a:p>
        </p:txBody>
      </p:sp>
      <p:sp>
        <p:nvSpPr>
          <p:cNvPr id="3" name="عنصر نائب للمحتوى 2"/>
          <p:cNvSpPr>
            <a:spLocks noGrp="1"/>
          </p:cNvSpPr>
          <p:nvPr>
            <p:ph idx="1"/>
          </p:nvPr>
        </p:nvSpPr>
        <p:spPr/>
        <p:txBody>
          <a:bodyPr/>
          <a:lstStyle/>
          <a:p>
            <a:pPr marL="914400" indent="0">
              <a:buNone/>
            </a:pPr>
            <a:r>
              <a:rPr lang="en-US" dirty="0"/>
              <a:t>If the inputs donated by A and B and the output denoted by symbol Y</a:t>
            </a:r>
          </a:p>
          <a:p>
            <a:pPr marL="914400" indent="0">
              <a:buNone/>
            </a:pPr>
            <a:r>
              <a:rPr lang="en-US" dirty="0"/>
              <a:t>We say Y=(A+B)’ or F=A+B (all these expressions are synonym) </a:t>
            </a:r>
          </a:p>
          <a:p>
            <a:pPr marL="0" indent="0">
              <a:buNone/>
            </a:pPr>
            <a:endParaRPr lang="en-US" dirty="0"/>
          </a:p>
        </p:txBody>
      </p:sp>
      <p:sp>
        <p:nvSpPr>
          <p:cNvPr id="6" name="مربع نص 5"/>
          <p:cNvSpPr txBox="1"/>
          <p:nvPr/>
        </p:nvSpPr>
        <p:spPr>
          <a:xfrm>
            <a:off x="1728786" y="5114925"/>
            <a:ext cx="2743201" cy="461665"/>
          </a:xfrm>
          <a:prstGeom prst="rect">
            <a:avLst/>
          </a:prstGeom>
          <a:noFill/>
        </p:spPr>
        <p:txBody>
          <a:bodyPr wrap="square" rtlCol="0">
            <a:spAutoFit/>
          </a:bodyPr>
          <a:lstStyle/>
          <a:p>
            <a:r>
              <a:rPr lang="en-US" sz="2400" dirty="0"/>
              <a:t>NOR gate Symbol</a:t>
            </a:r>
          </a:p>
        </p:txBody>
      </p:sp>
      <p:graphicFrame>
        <p:nvGraphicFramePr>
          <p:cNvPr id="7" name="جدول 6"/>
          <p:cNvGraphicFramePr>
            <a:graphicFrameLocks noGrp="1"/>
          </p:cNvGraphicFramePr>
          <p:nvPr>
            <p:extLst>
              <p:ext uri="{D42A27DB-BD31-4B8C-83A1-F6EECF244321}">
                <p14:modId xmlns:p14="http://schemas.microsoft.com/office/powerpoint/2010/main" val="1807883721"/>
              </p:ext>
            </p:extLst>
          </p:nvPr>
        </p:nvGraphicFramePr>
        <p:xfrm>
          <a:off x="5936456" y="3228975"/>
          <a:ext cx="4200525" cy="2028825"/>
        </p:xfrm>
        <a:graphic>
          <a:graphicData uri="http://schemas.openxmlformats.org/drawingml/2006/table">
            <a:tbl>
              <a:tblPr firstRow="1" bandRow="1">
                <a:tableStyleId>{5C22544A-7EE6-4342-B048-85BDC9FD1C3A}</a:tableStyleId>
              </a:tblPr>
              <a:tblGrid>
                <a:gridCol w="1400175">
                  <a:extLst>
                    <a:ext uri="{9D8B030D-6E8A-4147-A177-3AD203B41FA5}">
                      <a16:colId xmlns:a16="http://schemas.microsoft.com/office/drawing/2014/main" val="20000"/>
                    </a:ext>
                  </a:extLst>
                </a:gridCol>
                <a:gridCol w="1400175">
                  <a:extLst>
                    <a:ext uri="{9D8B030D-6E8A-4147-A177-3AD203B41FA5}">
                      <a16:colId xmlns:a16="http://schemas.microsoft.com/office/drawing/2014/main" val="20001"/>
                    </a:ext>
                  </a:extLst>
                </a:gridCol>
                <a:gridCol w="1400175">
                  <a:extLst>
                    <a:ext uri="{9D8B030D-6E8A-4147-A177-3AD203B41FA5}">
                      <a16:colId xmlns:a16="http://schemas.microsoft.com/office/drawing/2014/main" val="20002"/>
                    </a:ext>
                  </a:extLst>
                </a:gridCol>
              </a:tblGrid>
              <a:tr h="405765">
                <a:tc>
                  <a:txBody>
                    <a:bodyPr/>
                    <a:lstStyle/>
                    <a:p>
                      <a:pPr algn="ctr"/>
                      <a:r>
                        <a:rPr lang="en-US" dirty="0">
                          <a:solidFill>
                            <a:schemeClr val="tx1"/>
                          </a:solidFill>
                        </a:rPr>
                        <a:t>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405765">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05765">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05765">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05765">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8" name="مربع نص 7"/>
          <p:cNvSpPr txBox="1"/>
          <p:nvPr/>
        </p:nvSpPr>
        <p:spPr>
          <a:xfrm>
            <a:off x="6422127" y="5486549"/>
            <a:ext cx="3514933" cy="461665"/>
          </a:xfrm>
          <a:prstGeom prst="rect">
            <a:avLst/>
          </a:prstGeom>
          <a:noFill/>
        </p:spPr>
        <p:txBody>
          <a:bodyPr wrap="square" rtlCol="0">
            <a:spAutoFit/>
          </a:bodyPr>
          <a:lstStyle/>
          <a:p>
            <a:r>
              <a:rPr lang="en-US" dirty="0"/>
              <a:t> </a:t>
            </a:r>
            <a:r>
              <a:rPr lang="en-US" sz="2400" dirty="0"/>
              <a:t>NOR gate Truth Table</a:t>
            </a:r>
          </a:p>
        </p:txBody>
      </p:sp>
      <p:cxnSp>
        <p:nvCxnSpPr>
          <p:cNvPr id="9" name="رابط مستقيم 8"/>
          <p:cNvCxnSpPr/>
          <p:nvPr/>
        </p:nvCxnSpPr>
        <p:spPr>
          <a:xfrm flipV="1">
            <a:off x="4474066" y="2005700"/>
            <a:ext cx="643160" cy="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1628" y="3076920"/>
            <a:ext cx="3762594" cy="2028825"/>
          </a:xfrm>
          <a:prstGeom prst="rect">
            <a:avLst/>
          </a:prstGeom>
        </p:spPr>
      </p:pic>
    </p:spTree>
    <p:extLst>
      <p:ext uri="{BB962C8B-B14F-4D97-AF65-F5344CB8AC3E}">
        <p14:creationId xmlns:p14="http://schemas.microsoft.com/office/powerpoint/2010/main" val="4060969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Logic gates</a:t>
            </a:r>
          </a:p>
        </p:txBody>
      </p:sp>
      <p:sp>
        <p:nvSpPr>
          <p:cNvPr id="3" name="عنصر نائب للمحتوى 2"/>
          <p:cNvSpPr>
            <a:spLocks noGrp="1"/>
          </p:cNvSpPr>
          <p:nvPr>
            <p:ph idx="1"/>
          </p:nvPr>
        </p:nvSpPr>
        <p:spPr>
          <a:xfrm>
            <a:off x="371061" y="1465401"/>
            <a:ext cx="11516139" cy="5078273"/>
          </a:xfrm>
        </p:spPr>
        <p:txBody>
          <a:bodyPr>
            <a:normAutofit/>
          </a:bodyPr>
          <a:lstStyle/>
          <a:p>
            <a:pPr marL="514350" indent="-514350">
              <a:buFont typeface="+mj-lt"/>
              <a:buAutoNum type="arabicPeriod" startAt="6"/>
            </a:pPr>
            <a:r>
              <a:rPr lang="en-US" dirty="0"/>
              <a:t>XOR gate (Exclusive OR)</a:t>
            </a:r>
          </a:p>
          <a:p>
            <a:pPr marL="914400" indent="0">
              <a:buNone/>
            </a:pPr>
            <a:r>
              <a:rPr lang="en-US" dirty="0"/>
              <a:t>this gate has 2 inputs and only one output. </a:t>
            </a:r>
          </a:p>
          <a:p>
            <a:pPr marL="914400" indent="0">
              <a:buNone/>
            </a:pPr>
            <a:r>
              <a:rPr lang="en-US" dirty="0"/>
              <a:t>The output is TRUE when inputs are different otherwise output is false (i.e. when all inputs are equal). </a:t>
            </a:r>
          </a:p>
          <a:p>
            <a:pPr marL="914400" indent="0">
              <a:buNone/>
            </a:pPr>
            <a:r>
              <a:rPr lang="en-US" dirty="0"/>
              <a:t>Consider XOR gate with 2-input its symbol and its Truth Table TT (table determine the output for all possible input values) are shown on next slide.</a:t>
            </a:r>
          </a:p>
          <a:p>
            <a:pPr marL="914400" indent="0">
              <a:buNone/>
            </a:pPr>
            <a:endParaRPr lang="en-US" dirty="0"/>
          </a:p>
        </p:txBody>
      </p:sp>
    </p:spTree>
    <p:extLst>
      <p:ext uri="{BB962C8B-B14F-4D97-AF65-F5344CB8AC3E}">
        <p14:creationId xmlns:p14="http://schemas.microsoft.com/office/powerpoint/2010/main" val="31571436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Logic gates</a:t>
            </a:r>
          </a:p>
        </p:txBody>
      </p:sp>
      <p:sp>
        <p:nvSpPr>
          <p:cNvPr id="3" name="عنصر نائب للمحتوى 2"/>
          <p:cNvSpPr>
            <a:spLocks noGrp="1"/>
          </p:cNvSpPr>
          <p:nvPr>
            <p:ph idx="1"/>
          </p:nvPr>
        </p:nvSpPr>
        <p:spPr/>
        <p:txBody>
          <a:bodyPr/>
          <a:lstStyle/>
          <a:p>
            <a:pPr marL="914400" indent="0">
              <a:buNone/>
            </a:pPr>
            <a:r>
              <a:rPr lang="en-US" dirty="0"/>
              <a:t>If the inputs donated by A and B and the output denoted by symbol Y</a:t>
            </a:r>
          </a:p>
          <a:p>
            <a:pPr marL="914400" indent="0">
              <a:buNone/>
            </a:pPr>
            <a:r>
              <a:rPr lang="en-US" dirty="0"/>
              <a:t>We say Y=A </a:t>
            </a:r>
            <a:r>
              <a:rPr lang="en-US" dirty="0">
                <a:sym typeface="Symbol" panose="05050102010706020507" pitchFamily="18" charset="2"/>
              </a:rPr>
              <a:t> </a:t>
            </a:r>
            <a:r>
              <a:rPr lang="en-US" dirty="0"/>
              <a:t>B</a:t>
            </a:r>
          </a:p>
          <a:p>
            <a:pPr marL="0" indent="0">
              <a:buNone/>
            </a:pPr>
            <a:endParaRPr lang="en-US" dirty="0"/>
          </a:p>
        </p:txBody>
      </p:sp>
      <p:sp>
        <p:nvSpPr>
          <p:cNvPr id="6" name="مربع نص 5"/>
          <p:cNvSpPr txBox="1"/>
          <p:nvPr/>
        </p:nvSpPr>
        <p:spPr>
          <a:xfrm>
            <a:off x="1728786" y="5114925"/>
            <a:ext cx="2743201" cy="461665"/>
          </a:xfrm>
          <a:prstGeom prst="rect">
            <a:avLst/>
          </a:prstGeom>
          <a:noFill/>
        </p:spPr>
        <p:txBody>
          <a:bodyPr wrap="square" rtlCol="0">
            <a:spAutoFit/>
          </a:bodyPr>
          <a:lstStyle/>
          <a:p>
            <a:r>
              <a:rPr lang="en-US" sz="2400" dirty="0"/>
              <a:t>NOR gate Symbol</a:t>
            </a:r>
          </a:p>
        </p:txBody>
      </p:sp>
      <p:graphicFrame>
        <p:nvGraphicFramePr>
          <p:cNvPr id="7" name="جدول 6"/>
          <p:cNvGraphicFramePr>
            <a:graphicFrameLocks noGrp="1"/>
          </p:cNvGraphicFramePr>
          <p:nvPr>
            <p:extLst>
              <p:ext uri="{D42A27DB-BD31-4B8C-83A1-F6EECF244321}">
                <p14:modId xmlns:p14="http://schemas.microsoft.com/office/powerpoint/2010/main" val="1842041983"/>
              </p:ext>
            </p:extLst>
          </p:nvPr>
        </p:nvGraphicFramePr>
        <p:xfrm>
          <a:off x="5936456" y="3228975"/>
          <a:ext cx="4200525" cy="2028825"/>
        </p:xfrm>
        <a:graphic>
          <a:graphicData uri="http://schemas.openxmlformats.org/drawingml/2006/table">
            <a:tbl>
              <a:tblPr firstRow="1" bandRow="1">
                <a:tableStyleId>{5C22544A-7EE6-4342-B048-85BDC9FD1C3A}</a:tableStyleId>
              </a:tblPr>
              <a:tblGrid>
                <a:gridCol w="1400175">
                  <a:extLst>
                    <a:ext uri="{9D8B030D-6E8A-4147-A177-3AD203B41FA5}">
                      <a16:colId xmlns:a16="http://schemas.microsoft.com/office/drawing/2014/main" val="20000"/>
                    </a:ext>
                  </a:extLst>
                </a:gridCol>
                <a:gridCol w="1400175">
                  <a:extLst>
                    <a:ext uri="{9D8B030D-6E8A-4147-A177-3AD203B41FA5}">
                      <a16:colId xmlns:a16="http://schemas.microsoft.com/office/drawing/2014/main" val="20001"/>
                    </a:ext>
                  </a:extLst>
                </a:gridCol>
                <a:gridCol w="1400175">
                  <a:extLst>
                    <a:ext uri="{9D8B030D-6E8A-4147-A177-3AD203B41FA5}">
                      <a16:colId xmlns:a16="http://schemas.microsoft.com/office/drawing/2014/main" val="20002"/>
                    </a:ext>
                  </a:extLst>
                </a:gridCol>
              </a:tblGrid>
              <a:tr h="405765">
                <a:tc>
                  <a:txBody>
                    <a:bodyPr/>
                    <a:lstStyle/>
                    <a:p>
                      <a:pPr algn="ctr"/>
                      <a:r>
                        <a:rPr lang="en-US" dirty="0">
                          <a:solidFill>
                            <a:schemeClr val="tx1"/>
                          </a:solidFill>
                        </a:rPr>
                        <a:t>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405765">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05765">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05765">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05765">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8" name="مربع نص 7"/>
          <p:cNvSpPr txBox="1"/>
          <p:nvPr/>
        </p:nvSpPr>
        <p:spPr>
          <a:xfrm>
            <a:off x="6422127" y="5486549"/>
            <a:ext cx="3514933" cy="461665"/>
          </a:xfrm>
          <a:prstGeom prst="rect">
            <a:avLst/>
          </a:prstGeom>
          <a:noFill/>
        </p:spPr>
        <p:txBody>
          <a:bodyPr wrap="square" rtlCol="0">
            <a:spAutoFit/>
          </a:bodyPr>
          <a:lstStyle/>
          <a:p>
            <a:r>
              <a:rPr lang="en-US" dirty="0"/>
              <a:t> </a:t>
            </a:r>
            <a:r>
              <a:rPr lang="en-US" sz="2400" dirty="0"/>
              <a:t>XOR gate Truth Table</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8034" y="2662236"/>
            <a:ext cx="3296131" cy="2595563"/>
          </a:xfrm>
          <a:prstGeom prst="rect">
            <a:avLst/>
          </a:prstGeom>
        </p:spPr>
      </p:pic>
    </p:spTree>
    <p:extLst>
      <p:ext uri="{BB962C8B-B14F-4D97-AF65-F5344CB8AC3E}">
        <p14:creationId xmlns:p14="http://schemas.microsoft.com/office/powerpoint/2010/main" val="34077131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Converting Physical problem to truth table</a:t>
            </a:r>
          </a:p>
        </p:txBody>
      </p:sp>
      <p:sp>
        <p:nvSpPr>
          <p:cNvPr id="3" name="عنصر نائب للمحتوى 2"/>
          <p:cNvSpPr>
            <a:spLocks noGrp="1"/>
          </p:cNvSpPr>
          <p:nvPr>
            <p:ph idx="1"/>
          </p:nvPr>
        </p:nvSpPr>
        <p:spPr/>
        <p:txBody>
          <a:bodyPr>
            <a:normAutofit/>
          </a:bodyPr>
          <a:lstStyle/>
          <a:p>
            <a:r>
              <a:rPr lang="en-US" dirty="0"/>
              <a:t>Three partners in a company their names (Mohamed, Ali and Hassan), they holding shares of 400, 300 and 200  share respectively. During their establishment of their business they agreed on the policy to take a decision for the different affairs of this company. The policy was is to use voting, the voting is considered in favor if the sum of shares of the partners in favor are 400 shares or more. </a:t>
            </a:r>
            <a:endParaRPr lang="ar-EG" dirty="0"/>
          </a:p>
          <a:p>
            <a:r>
              <a:rPr lang="en-US" dirty="0"/>
              <a:t>For example, if the partners will vote in order to know the partners ’decision to buy a computer for the company, if the voters in favor of the purchase hold 400 shares or more, then the decision is considered in favor of the purchase, otherwise it is considered not valid in the purchase. Give the logic expression to represent this problem.</a:t>
            </a:r>
          </a:p>
        </p:txBody>
      </p:sp>
    </p:spTree>
    <p:extLst>
      <p:ext uri="{BB962C8B-B14F-4D97-AF65-F5344CB8AC3E}">
        <p14:creationId xmlns:p14="http://schemas.microsoft.com/office/powerpoint/2010/main" val="23434242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Converting Physical problem to truth table</a:t>
            </a:r>
          </a:p>
        </p:txBody>
      </p:sp>
      <p:sp>
        <p:nvSpPr>
          <p:cNvPr id="3" name="عنصر نائب للمحتوى 2"/>
          <p:cNvSpPr>
            <a:spLocks noGrp="1"/>
          </p:cNvSpPr>
          <p:nvPr>
            <p:ph idx="1"/>
          </p:nvPr>
        </p:nvSpPr>
        <p:spPr/>
        <p:txBody>
          <a:bodyPr/>
          <a:lstStyle/>
          <a:p>
            <a:r>
              <a:rPr lang="en-US" dirty="0"/>
              <a:t>The voting for each partners can be represented by a logical variable which cane take values of {1: when be in favor of 0: when be against}. Consider the voting variables for Mohamed, Ali and Hassan are X, Y and Z respectively and the result of voting is F {1: when the decision in favor purchase and 0 for against}.</a:t>
            </a:r>
          </a:p>
          <a:p>
            <a:r>
              <a:rPr lang="en-US" dirty="0"/>
              <a:t>This problem is represented using the next truth table</a:t>
            </a:r>
          </a:p>
        </p:txBody>
      </p:sp>
    </p:spTree>
    <p:extLst>
      <p:ext uri="{BB962C8B-B14F-4D97-AF65-F5344CB8AC3E}">
        <p14:creationId xmlns:p14="http://schemas.microsoft.com/office/powerpoint/2010/main" val="27841022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Converting Physical problem to truth table</a:t>
            </a: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929762448"/>
              </p:ext>
            </p:extLst>
          </p:nvPr>
        </p:nvGraphicFramePr>
        <p:xfrm>
          <a:off x="3035083" y="1465401"/>
          <a:ext cx="5408912" cy="3291840"/>
        </p:xfrm>
        <a:graphic>
          <a:graphicData uri="http://schemas.openxmlformats.org/drawingml/2006/table">
            <a:tbl>
              <a:tblPr firstRow="1" bandRow="1">
                <a:tableStyleId>{5C22544A-7EE6-4342-B048-85BDC9FD1C3A}</a:tableStyleId>
              </a:tblPr>
              <a:tblGrid>
                <a:gridCol w="1352228">
                  <a:extLst>
                    <a:ext uri="{9D8B030D-6E8A-4147-A177-3AD203B41FA5}">
                      <a16:colId xmlns:a16="http://schemas.microsoft.com/office/drawing/2014/main" val="20000"/>
                    </a:ext>
                  </a:extLst>
                </a:gridCol>
                <a:gridCol w="1352228">
                  <a:extLst>
                    <a:ext uri="{9D8B030D-6E8A-4147-A177-3AD203B41FA5}">
                      <a16:colId xmlns:a16="http://schemas.microsoft.com/office/drawing/2014/main" val="20001"/>
                    </a:ext>
                  </a:extLst>
                </a:gridCol>
                <a:gridCol w="1352228">
                  <a:extLst>
                    <a:ext uri="{9D8B030D-6E8A-4147-A177-3AD203B41FA5}">
                      <a16:colId xmlns:a16="http://schemas.microsoft.com/office/drawing/2014/main" val="20002"/>
                    </a:ext>
                  </a:extLst>
                </a:gridCol>
                <a:gridCol w="1352228">
                  <a:extLst>
                    <a:ext uri="{9D8B030D-6E8A-4147-A177-3AD203B41FA5}">
                      <a16:colId xmlns:a16="http://schemas.microsoft.com/office/drawing/2014/main" val="20003"/>
                    </a:ext>
                  </a:extLst>
                </a:gridCol>
              </a:tblGrid>
              <a:tr h="365760">
                <a:tc>
                  <a:txBody>
                    <a:bodyPr/>
                    <a:lstStyle/>
                    <a:p>
                      <a:pPr algn="ctr"/>
                      <a:r>
                        <a:rPr lang="en-US" dirty="0">
                          <a:solidFill>
                            <a:schemeClr val="tx1"/>
                          </a:solidFill>
                        </a:rPr>
                        <a:t>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65760">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65760">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65760">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365760">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365760">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365760">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365760">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365760">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bl>
          </a:graphicData>
        </a:graphic>
      </p:graphicFrame>
      <p:sp>
        <p:nvSpPr>
          <p:cNvPr id="6" name="مربع نص 5"/>
          <p:cNvSpPr txBox="1"/>
          <p:nvPr/>
        </p:nvSpPr>
        <p:spPr>
          <a:xfrm>
            <a:off x="1301858" y="5238427"/>
            <a:ext cx="9841423" cy="1384995"/>
          </a:xfrm>
          <a:prstGeom prst="rect">
            <a:avLst/>
          </a:prstGeom>
          <a:noFill/>
        </p:spPr>
        <p:txBody>
          <a:bodyPr wrap="square" rtlCol="0">
            <a:spAutoFit/>
          </a:bodyPr>
          <a:lstStyle/>
          <a:p>
            <a:r>
              <a:rPr lang="en-US" sz="2800" dirty="0"/>
              <a:t>This Table consider all possible voting cases of the partners and the decision for purchase in each case which is represented by logical variable F</a:t>
            </a:r>
          </a:p>
        </p:txBody>
      </p:sp>
    </p:spTree>
    <p:extLst>
      <p:ext uri="{BB962C8B-B14F-4D97-AF65-F5344CB8AC3E}">
        <p14:creationId xmlns:p14="http://schemas.microsoft.com/office/powerpoint/2010/main" val="4252324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Deriving logic expression Using Sum-of-Product</a:t>
            </a:r>
          </a:p>
        </p:txBody>
      </p:sp>
      <p:sp>
        <p:nvSpPr>
          <p:cNvPr id="3" name="عنصر نائب للمحتوى 2"/>
          <p:cNvSpPr>
            <a:spLocks noGrp="1"/>
          </p:cNvSpPr>
          <p:nvPr>
            <p:ph idx="1"/>
          </p:nvPr>
        </p:nvSpPr>
        <p:spPr>
          <a:xfrm>
            <a:off x="371061" y="1465401"/>
            <a:ext cx="11516139" cy="4904401"/>
          </a:xfrm>
        </p:spPr>
        <p:txBody>
          <a:bodyPr>
            <a:normAutofit lnSpcReduction="10000"/>
          </a:bodyPr>
          <a:lstStyle/>
          <a:p>
            <a:r>
              <a:rPr lang="en-US" dirty="0"/>
              <a:t>Voting in favor will be represented by 1 and voting against is represented by 0. In truth table 1</a:t>
            </a:r>
            <a:r>
              <a:rPr lang="en-US" baseline="30000" dirty="0"/>
              <a:t>st</a:t>
            </a:r>
            <a:r>
              <a:rPr lang="en-US" dirty="0"/>
              <a:t> case (row) all partners vote against and is represented  by X’Y’Z’ , while the 2</a:t>
            </a:r>
            <a:r>
              <a:rPr lang="en-US" baseline="30000" dirty="0"/>
              <a:t>nd</a:t>
            </a:r>
            <a:r>
              <a:rPr lang="en-US" dirty="0"/>
              <a:t> case mohamed vote in favor and the other two were against so it represented by XY’Z’ called the </a:t>
            </a:r>
            <a:r>
              <a:rPr lang="en-US" dirty="0">
                <a:solidFill>
                  <a:srgbClr val="FF0000"/>
                </a:solidFill>
              </a:rPr>
              <a:t>product term </a:t>
            </a:r>
            <a:r>
              <a:rPr lang="en-US" dirty="0"/>
              <a:t>represent this case and we call it </a:t>
            </a:r>
            <a:r>
              <a:rPr lang="en-US" dirty="0" err="1">
                <a:solidFill>
                  <a:srgbClr val="FF0000"/>
                </a:solidFill>
              </a:rPr>
              <a:t>minterm</a:t>
            </a:r>
            <a:r>
              <a:rPr lang="en-US" dirty="0">
                <a:solidFill>
                  <a:srgbClr val="FF0000"/>
                </a:solidFill>
              </a:rPr>
              <a:t> </a:t>
            </a:r>
            <a:r>
              <a:rPr lang="en-US" dirty="0"/>
              <a:t>as well. </a:t>
            </a:r>
          </a:p>
          <a:p>
            <a:r>
              <a:rPr lang="en-US" dirty="0"/>
              <a:t> the sum of </a:t>
            </a:r>
            <a:r>
              <a:rPr lang="en-US" dirty="0" err="1"/>
              <a:t>minterms</a:t>
            </a:r>
            <a:r>
              <a:rPr lang="en-US" dirty="0"/>
              <a:t> for cases in which F=1 are used to represent the logic output function of this problem  and this is called Sum-</a:t>
            </a:r>
            <a:r>
              <a:rPr lang="en-US" dirty="0" err="1"/>
              <a:t>of_Product</a:t>
            </a:r>
            <a:r>
              <a:rPr lang="en-US" dirty="0"/>
              <a:t> (SOP).</a:t>
            </a:r>
          </a:p>
          <a:p>
            <a:pPr marL="0" indent="0" algn="just">
              <a:buNone/>
            </a:pPr>
            <a:r>
              <a:rPr lang="en-US" dirty="0"/>
              <a:t>	</a:t>
            </a:r>
            <a:r>
              <a:rPr lang="en-US" sz="3200" b="1" dirty="0"/>
              <a:t>F=XY’Z’+ XYZ’ + XY’Z + X’YZ + XYZ </a:t>
            </a:r>
          </a:p>
          <a:p>
            <a:pPr marL="0" indent="0">
              <a:buNone/>
            </a:pPr>
            <a:r>
              <a:rPr lang="en-US" dirty="0"/>
              <a:t>(is also called canonical form in SOP)</a:t>
            </a:r>
          </a:p>
          <a:p>
            <a:pPr marL="0" indent="0">
              <a:buNone/>
            </a:pPr>
            <a:r>
              <a:rPr lang="en-US" dirty="0">
                <a:solidFill>
                  <a:srgbClr val="FF0000"/>
                </a:solidFill>
              </a:rPr>
              <a:t>SOP: Is the sum of </a:t>
            </a:r>
            <a:r>
              <a:rPr lang="en-US" dirty="0" err="1">
                <a:solidFill>
                  <a:srgbClr val="FF0000"/>
                </a:solidFill>
              </a:rPr>
              <a:t>mintermes</a:t>
            </a:r>
            <a:r>
              <a:rPr lang="en-US" dirty="0">
                <a:solidFill>
                  <a:srgbClr val="FF0000"/>
                </a:solidFill>
              </a:rPr>
              <a:t> for which F=1</a:t>
            </a:r>
          </a:p>
          <a:p>
            <a:pPr marL="0" indent="0">
              <a:buNone/>
            </a:pPr>
            <a:r>
              <a:rPr lang="en-US" dirty="0">
                <a:solidFill>
                  <a:srgbClr val="FF0000"/>
                </a:solidFill>
              </a:rPr>
              <a:t>Canonical form </a:t>
            </a:r>
            <a:r>
              <a:rPr lang="en-US" dirty="0"/>
              <a:t>is a standard form that all of us will get the same form because it does not contains any kind of simplifications.</a:t>
            </a:r>
          </a:p>
        </p:txBody>
      </p:sp>
    </p:spTree>
    <p:extLst>
      <p:ext uri="{BB962C8B-B14F-4D97-AF65-F5344CB8AC3E}">
        <p14:creationId xmlns:p14="http://schemas.microsoft.com/office/powerpoint/2010/main" val="21863776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71061" y="139838"/>
            <a:ext cx="11516139" cy="760275"/>
          </a:xfrm>
        </p:spPr>
        <p:txBody>
          <a:bodyPr/>
          <a:lstStyle/>
          <a:p>
            <a:r>
              <a:rPr lang="en-US" dirty="0"/>
              <a:t>Deriving logic expression Using Product-of-Sum</a:t>
            </a:r>
          </a:p>
        </p:txBody>
      </p:sp>
      <p:sp>
        <p:nvSpPr>
          <p:cNvPr id="3" name="عنصر نائب للمحتوى 2"/>
          <p:cNvSpPr>
            <a:spLocks noGrp="1"/>
          </p:cNvSpPr>
          <p:nvPr>
            <p:ph idx="1"/>
          </p:nvPr>
        </p:nvSpPr>
        <p:spPr>
          <a:xfrm>
            <a:off x="371061" y="900113"/>
            <a:ext cx="11516139" cy="5829299"/>
          </a:xfrm>
        </p:spPr>
        <p:txBody>
          <a:bodyPr/>
          <a:lstStyle/>
          <a:p>
            <a:r>
              <a:rPr lang="en-US" dirty="0"/>
              <a:t>As you see in the previous case the logical expression is sum of all </a:t>
            </a:r>
            <a:r>
              <a:rPr lang="en-US" dirty="0" err="1"/>
              <a:t>minterms</a:t>
            </a:r>
            <a:r>
              <a:rPr lang="en-US" dirty="0"/>
              <a:t> in which F=1 occurred.</a:t>
            </a:r>
          </a:p>
          <a:p>
            <a:r>
              <a:rPr lang="en-US" dirty="0"/>
              <a:t>We can state the expression in another way, by saying (if all cases in which F=0 did not occurred) then the function also will be true. Not occur for </a:t>
            </a:r>
            <a:r>
              <a:rPr lang="en-US" dirty="0" err="1"/>
              <a:t>minterm</a:t>
            </a:r>
            <a:r>
              <a:rPr lang="en-US" dirty="0"/>
              <a:t> is called </a:t>
            </a:r>
            <a:r>
              <a:rPr lang="en-US" dirty="0" err="1"/>
              <a:t>Maxterm</a:t>
            </a:r>
            <a:r>
              <a:rPr lang="en-US" dirty="0"/>
              <a:t>.</a:t>
            </a:r>
          </a:p>
          <a:p>
            <a:r>
              <a:rPr lang="en-US" dirty="0"/>
              <a:t>Product of Sum : is the product of </a:t>
            </a:r>
            <a:r>
              <a:rPr lang="en-US" dirty="0" err="1"/>
              <a:t>Maxterms</a:t>
            </a:r>
            <a:r>
              <a:rPr lang="en-US" dirty="0"/>
              <a:t> for which F= 0.</a:t>
            </a:r>
          </a:p>
          <a:p>
            <a:r>
              <a:rPr lang="en-US" dirty="0"/>
              <a:t>In the above example we Say F(</a:t>
            </a:r>
            <a:r>
              <a:rPr lang="en-US" dirty="0" err="1"/>
              <a:t>x,y</a:t>
            </a:r>
            <a:r>
              <a:rPr lang="en-US" dirty="0"/>
              <a:t>, z)= </a:t>
            </a:r>
            <a:r>
              <a:rPr lang="en-US" dirty="0">
                <a:sym typeface="Symbol" panose="05050102010706020507" pitchFamily="18" charset="2"/>
              </a:rPr>
              <a:t> M (0,2, 4)</a:t>
            </a:r>
          </a:p>
          <a:p>
            <a:r>
              <a:rPr lang="en-US" dirty="0" err="1">
                <a:sym typeface="Symbol" panose="05050102010706020507" pitchFamily="18" charset="2"/>
              </a:rPr>
              <a:t>Maxterm</a:t>
            </a:r>
            <a:r>
              <a:rPr lang="en-US" dirty="0">
                <a:sym typeface="Symbol" panose="05050102010706020507" pitchFamily="18" charset="2"/>
              </a:rPr>
              <a:t> of 0 is the complement of </a:t>
            </a:r>
            <a:r>
              <a:rPr lang="en-US" dirty="0" err="1">
                <a:sym typeface="Symbol" panose="05050102010706020507" pitchFamily="18" charset="2"/>
              </a:rPr>
              <a:t>minterm</a:t>
            </a:r>
            <a:r>
              <a:rPr lang="en-US" dirty="0">
                <a:sym typeface="Symbol" panose="05050102010706020507" pitchFamily="18" charset="2"/>
              </a:rPr>
              <a:t>(0) which is </a:t>
            </a:r>
            <a:r>
              <a:rPr lang="en-US" dirty="0" err="1">
                <a:sym typeface="Symbol" panose="05050102010706020507" pitchFamily="18" charset="2"/>
              </a:rPr>
              <a:t>x’y’z</a:t>
            </a:r>
            <a:r>
              <a:rPr lang="en-US" dirty="0">
                <a:sym typeface="Symbol" panose="05050102010706020507" pitchFamily="18" charset="2"/>
              </a:rPr>
              <a:t>’, its complement (</a:t>
            </a:r>
            <a:r>
              <a:rPr lang="en-US" dirty="0" err="1">
                <a:sym typeface="Symbol" panose="05050102010706020507" pitchFamily="18" charset="2"/>
              </a:rPr>
              <a:t>Maxterm</a:t>
            </a:r>
            <a:r>
              <a:rPr lang="en-US" dirty="0">
                <a:sym typeface="Symbol" panose="05050102010706020507" pitchFamily="18" charset="2"/>
              </a:rPr>
              <a:t>) will be </a:t>
            </a:r>
            <a:r>
              <a:rPr lang="en-US" dirty="0" err="1">
                <a:sym typeface="Symbol" panose="05050102010706020507" pitchFamily="18" charset="2"/>
              </a:rPr>
              <a:t>x+y+z</a:t>
            </a:r>
            <a:r>
              <a:rPr lang="en-US" dirty="0">
                <a:sym typeface="Symbol" panose="05050102010706020507" pitchFamily="18" charset="2"/>
              </a:rPr>
              <a:t>.</a:t>
            </a:r>
          </a:p>
          <a:p>
            <a:r>
              <a:rPr lang="en-US" dirty="0" err="1">
                <a:sym typeface="Symbol" panose="05050102010706020507" pitchFamily="18" charset="2"/>
              </a:rPr>
              <a:t>Therfore</a:t>
            </a:r>
            <a:r>
              <a:rPr lang="en-US" dirty="0">
                <a:sym typeface="Symbol" panose="05050102010706020507" pitchFamily="18" charset="2"/>
              </a:rPr>
              <a:t> F= (</a:t>
            </a:r>
            <a:r>
              <a:rPr lang="en-US" dirty="0" err="1">
                <a:sym typeface="Symbol" panose="05050102010706020507" pitchFamily="18" charset="2"/>
              </a:rPr>
              <a:t>x+y+z</a:t>
            </a:r>
            <a:r>
              <a:rPr lang="en-US" dirty="0">
                <a:sym typeface="Symbol" panose="05050102010706020507" pitchFamily="18" charset="2"/>
              </a:rPr>
              <a:t>)(</a:t>
            </a:r>
            <a:r>
              <a:rPr lang="en-US" dirty="0" err="1">
                <a:sym typeface="Symbol" panose="05050102010706020507" pitchFamily="18" charset="2"/>
              </a:rPr>
              <a:t>x+y</a:t>
            </a:r>
            <a:r>
              <a:rPr lang="en-US" dirty="0">
                <a:sym typeface="Symbol" panose="05050102010706020507" pitchFamily="18" charset="2"/>
              </a:rPr>
              <a:t>’+z)(</a:t>
            </a:r>
            <a:r>
              <a:rPr lang="en-US" dirty="0" err="1">
                <a:sym typeface="Symbol" panose="05050102010706020507" pitchFamily="18" charset="2"/>
              </a:rPr>
              <a:t>x+y</a:t>
            </a:r>
            <a:r>
              <a:rPr lang="en-US" dirty="0">
                <a:sym typeface="Symbol" panose="05050102010706020507" pitchFamily="18" charset="2"/>
              </a:rPr>
              <a:t>+ z’)</a:t>
            </a:r>
            <a:endParaRPr lang="en-US" dirty="0"/>
          </a:p>
          <a:p>
            <a:r>
              <a:rPr lang="en-US" dirty="0"/>
              <a:t>this expression is equivalent to the previous expression derived using SOP.</a:t>
            </a:r>
          </a:p>
          <a:p>
            <a:r>
              <a:rPr lang="en-US" dirty="0">
                <a:solidFill>
                  <a:srgbClr val="FF0000"/>
                </a:solidFill>
              </a:rPr>
              <a:t>POS : is the product of </a:t>
            </a:r>
            <a:r>
              <a:rPr lang="en-US" dirty="0" err="1">
                <a:solidFill>
                  <a:srgbClr val="FF0000"/>
                </a:solidFill>
              </a:rPr>
              <a:t>Maxterms</a:t>
            </a:r>
            <a:r>
              <a:rPr lang="en-US" dirty="0">
                <a:solidFill>
                  <a:srgbClr val="FF0000"/>
                </a:solidFill>
              </a:rPr>
              <a:t> for which F=0</a:t>
            </a:r>
          </a:p>
        </p:txBody>
      </p:sp>
    </p:spTree>
    <p:extLst>
      <p:ext uri="{BB962C8B-B14F-4D97-AF65-F5344CB8AC3E}">
        <p14:creationId xmlns:p14="http://schemas.microsoft.com/office/powerpoint/2010/main" val="15884871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Converting Logic Expression into logic circuit</a:t>
            </a:r>
          </a:p>
        </p:txBody>
      </p:sp>
      <p:sp>
        <p:nvSpPr>
          <p:cNvPr id="3" name="عنصر نائب للمحتوى 2"/>
          <p:cNvSpPr>
            <a:spLocks noGrp="1"/>
          </p:cNvSpPr>
          <p:nvPr>
            <p:ph idx="1"/>
          </p:nvPr>
        </p:nvSpPr>
        <p:spPr>
          <a:xfrm>
            <a:off x="371061" y="1465402"/>
            <a:ext cx="11516139" cy="4949686"/>
          </a:xfrm>
        </p:spPr>
        <p:txBody>
          <a:bodyPr/>
          <a:lstStyle/>
          <a:p>
            <a:r>
              <a:rPr lang="en-US" dirty="0"/>
              <a:t>The Expression of F is implemented as in the next logic circuit</a:t>
            </a:r>
          </a:p>
          <a:p>
            <a:pPr marL="0" indent="0">
              <a:buNone/>
            </a:pPr>
            <a:r>
              <a:rPr lang="en-US" b="1" dirty="0"/>
              <a:t>		F=XY’Z’+ XYZ’ + XY’Z + X’YZ + XYZ</a:t>
            </a:r>
            <a:endParaRPr lang="en-US"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6536" y="2492445"/>
            <a:ext cx="6280699" cy="3922643"/>
          </a:xfrm>
          <a:prstGeom prst="rect">
            <a:avLst/>
          </a:prstGeom>
        </p:spPr>
      </p:pic>
    </p:spTree>
    <p:extLst>
      <p:ext uri="{BB962C8B-B14F-4D97-AF65-F5344CB8AC3E}">
        <p14:creationId xmlns:p14="http://schemas.microsoft.com/office/powerpoint/2010/main" val="2974336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Logic gates</a:t>
            </a:r>
          </a:p>
        </p:txBody>
      </p:sp>
      <p:sp>
        <p:nvSpPr>
          <p:cNvPr id="3" name="عنصر نائب للمحتوى 2"/>
          <p:cNvSpPr>
            <a:spLocks noGrp="1"/>
          </p:cNvSpPr>
          <p:nvPr>
            <p:ph idx="1"/>
          </p:nvPr>
        </p:nvSpPr>
        <p:spPr>
          <a:xfrm>
            <a:off x="371061" y="1465401"/>
            <a:ext cx="11516139" cy="5078273"/>
          </a:xfrm>
        </p:spPr>
        <p:txBody>
          <a:bodyPr>
            <a:normAutofit/>
          </a:bodyPr>
          <a:lstStyle/>
          <a:p>
            <a:pPr marL="514350" indent="-514350">
              <a:buFont typeface="+mj-lt"/>
              <a:buAutoNum type="arabicPeriod"/>
            </a:pPr>
            <a:r>
              <a:rPr lang="en-US" dirty="0"/>
              <a:t>Inverter gate (NOT gate_</a:t>
            </a:r>
          </a:p>
          <a:p>
            <a:pPr marL="914400" indent="0">
              <a:buNone/>
            </a:pPr>
            <a:r>
              <a:rPr lang="en-US" dirty="0"/>
              <a:t>this gate has only 1 input and only one output. </a:t>
            </a:r>
          </a:p>
          <a:p>
            <a:pPr marL="914400" indent="0">
              <a:buNone/>
            </a:pPr>
            <a:r>
              <a:rPr lang="en-US" dirty="0"/>
              <a:t>The output is False if the input is True and vice versa (output is true if input is false). </a:t>
            </a:r>
          </a:p>
          <a:p>
            <a:pPr marL="914400" indent="0">
              <a:buNone/>
            </a:pPr>
            <a:r>
              <a:rPr lang="en-US" dirty="0"/>
              <a:t>Consider NOT gate with input A and output Y. its symbol and its Truth Table TT (table determine the output for all possible input values) are shown on next slide</a:t>
            </a:r>
          </a:p>
          <a:p>
            <a:pPr marL="914400" indent="0">
              <a:buNone/>
            </a:pPr>
            <a:endParaRPr lang="en-US" dirty="0"/>
          </a:p>
        </p:txBody>
      </p:sp>
    </p:spTree>
    <p:extLst>
      <p:ext uri="{BB962C8B-B14F-4D97-AF65-F5344CB8AC3E}">
        <p14:creationId xmlns:p14="http://schemas.microsoft.com/office/powerpoint/2010/main" val="32383212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Simplified Logic expression</a:t>
            </a:r>
          </a:p>
        </p:txBody>
      </p:sp>
      <p:sp>
        <p:nvSpPr>
          <p:cNvPr id="3" name="عنصر نائب للمحتوى 2"/>
          <p:cNvSpPr>
            <a:spLocks noGrp="1"/>
          </p:cNvSpPr>
          <p:nvPr>
            <p:ph idx="1"/>
          </p:nvPr>
        </p:nvSpPr>
        <p:spPr/>
        <p:txBody>
          <a:bodyPr/>
          <a:lstStyle/>
          <a:p>
            <a:r>
              <a:rPr lang="en-US" dirty="0"/>
              <a:t>By your embed logic you can give different expression for the previous problem when I asking you the following question:</a:t>
            </a:r>
          </a:p>
          <a:p>
            <a:r>
              <a:rPr lang="en-US" dirty="0"/>
              <a:t>When is the company eligible to purchase any property?</a:t>
            </a:r>
          </a:p>
          <a:p>
            <a:r>
              <a:rPr lang="en-US" dirty="0"/>
              <a:t>I will expect your logical answer to be as: </a:t>
            </a:r>
          </a:p>
          <a:p>
            <a:pPr marL="457200" lvl="1" indent="0">
              <a:buNone/>
            </a:pPr>
            <a:r>
              <a:rPr lang="en-US" dirty="0">
                <a:solidFill>
                  <a:srgbClr val="FF0000"/>
                </a:solidFill>
              </a:rPr>
              <a:t>If mohamed agreed (</a:t>
            </a:r>
            <a:r>
              <a:rPr lang="en-US" dirty="0">
                <a:solidFill>
                  <a:schemeClr val="accent5">
                    <a:lumMod val="75000"/>
                  </a:schemeClr>
                </a:solidFill>
              </a:rPr>
              <a:t>OR</a:t>
            </a:r>
            <a:r>
              <a:rPr lang="en-US" dirty="0">
                <a:solidFill>
                  <a:srgbClr val="FF0000"/>
                </a:solidFill>
              </a:rPr>
              <a:t>) both Ali (</a:t>
            </a:r>
            <a:r>
              <a:rPr lang="en-US" dirty="0">
                <a:solidFill>
                  <a:schemeClr val="accent5">
                    <a:lumMod val="75000"/>
                  </a:schemeClr>
                </a:solidFill>
              </a:rPr>
              <a:t>AND</a:t>
            </a:r>
            <a:r>
              <a:rPr lang="en-US" dirty="0">
                <a:solidFill>
                  <a:srgbClr val="FF0000"/>
                </a:solidFill>
              </a:rPr>
              <a:t>) Hassan</a:t>
            </a:r>
          </a:p>
          <a:p>
            <a:pPr marL="0" indent="0">
              <a:buNone/>
            </a:pPr>
            <a:r>
              <a:rPr lang="en-US" dirty="0"/>
              <a:t>The previous statement is formulated as</a:t>
            </a:r>
          </a:p>
          <a:p>
            <a:pPr marL="0" indent="0">
              <a:buNone/>
            </a:pPr>
            <a:r>
              <a:rPr lang="en-US" dirty="0"/>
              <a:t>	F= X+ YZ </a:t>
            </a:r>
          </a:p>
          <a:p>
            <a:pPr marL="0" indent="0">
              <a:buNone/>
            </a:pPr>
            <a:r>
              <a:rPr lang="en-US" dirty="0"/>
              <a:t>Which has the implementation of the shown figure.</a:t>
            </a:r>
          </a:p>
          <a:p>
            <a:pPr marL="0" indent="0">
              <a:buNone/>
            </a:pPr>
            <a:r>
              <a:rPr lang="en-US" dirty="0"/>
              <a:t>Both of the circuit here and the previous implementation give the same output (the Function here called the simplified function).</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77100" y="2807599"/>
            <a:ext cx="3795713" cy="2027168"/>
          </a:xfrm>
          <a:prstGeom prst="rect">
            <a:avLst/>
          </a:prstGeom>
        </p:spPr>
      </p:pic>
    </p:spTree>
    <p:extLst>
      <p:ext uri="{BB962C8B-B14F-4D97-AF65-F5344CB8AC3E}">
        <p14:creationId xmlns:p14="http://schemas.microsoft.com/office/powerpoint/2010/main" val="9464425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Why we need simplification</a:t>
            </a:r>
          </a:p>
        </p:txBody>
      </p:sp>
      <p:sp>
        <p:nvSpPr>
          <p:cNvPr id="3" name="عنصر نائب للمحتوى 2"/>
          <p:cNvSpPr>
            <a:spLocks noGrp="1"/>
          </p:cNvSpPr>
          <p:nvPr>
            <p:ph idx="1"/>
          </p:nvPr>
        </p:nvSpPr>
        <p:spPr/>
        <p:txBody>
          <a:bodyPr/>
          <a:lstStyle/>
          <a:p>
            <a:r>
              <a:rPr lang="en-US" dirty="0"/>
              <a:t>The simplification has the following advantages:</a:t>
            </a:r>
          </a:p>
          <a:p>
            <a:pPr marL="514350" indent="-514350">
              <a:buFont typeface="+mj-lt"/>
              <a:buAutoNum type="arabicPeriod"/>
            </a:pPr>
            <a:r>
              <a:rPr lang="en-US" dirty="0"/>
              <a:t>Low Cost as the circuit need less components.</a:t>
            </a:r>
          </a:p>
          <a:p>
            <a:pPr marL="514350" indent="-514350">
              <a:buFont typeface="+mj-lt"/>
              <a:buAutoNum type="arabicPeriod"/>
            </a:pPr>
            <a:r>
              <a:rPr lang="en-US" dirty="0"/>
              <a:t>Faster where passing electrical signal in the gates embeds delay, the more gates electrical signal pass through, the more accumulated delay. According to this fact the circuit implemented by its simplified expression will produce its output faster than the other.</a:t>
            </a:r>
          </a:p>
          <a:p>
            <a:pPr marL="514350" indent="-514350">
              <a:buFont typeface="+mj-lt"/>
              <a:buAutoNum type="arabicPeriod"/>
            </a:pPr>
            <a:r>
              <a:rPr lang="en-US" dirty="0"/>
              <a:t>Low power consumption as less components embeds less warming up  from the components. If you know fact that the component which warm up above certain limit will cause malfunction and its device will not function correctly (simplification means devices implemented using simplified logic function will be robust than the not simplified).</a:t>
            </a:r>
          </a:p>
        </p:txBody>
      </p:sp>
    </p:spTree>
    <p:extLst>
      <p:ext uri="{BB962C8B-B14F-4D97-AF65-F5344CB8AC3E}">
        <p14:creationId xmlns:p14="http://schemas.microsoft.com/office/powerpoint/2010/main" val="1591036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Logic Function Simplification</a:t>
            </a:r>
          </a:p>
        </p:txBody>
      </p:sp>
      <p:sp>
        <p:nvSpPr>
          <p:cNvPr id="3" name="عنصر نائب للمحتوى 2"/>
          <p:cNvSpPr>
            <a:spLocks noGrp="1"/>
          </p:cNvSpPr>
          <p:nvPr>
            <p:ph idx="1"/>
          </p:nvPr>
        </p:nvSpPr>
        <p:spPr/>
        <p:txBody>
          <a:bodyPr/>
          <a:lstStyle/>
          <a:p>
            <a:r>
              <a:rPr lang="en-US" dirty="0"/>
              <a:t>The Simplification can be performed using:</a:t>
            </a:r>
          </a:p>
          <a:p>
            <a:pPr marL="971550" lvl="1" indent="-514350">
              <a:buFont typeface="+mj-lt"/>
              <a:buAutoNum type="arabicPeriod"/>
            </a:pPr>
            <a:r>
              <a:rPr lang="en-US" dirty="0"/>
              <a:t>Laws of Boolean Algebra.</a:t>
            </a:r>
          </a:p>
          <a:p>
            <a:pPr marL="971550" lvl="1" indent="-514350">
              <a:buFont typeface="+mj-lt"/>
              <a:buAutoNum type="arabicPeriod"/>
            </a:pPr>
            <a:r>
              <a:rPr lang="en-US" dirty="0" err="1"/>
              <a:t>Karnaugh</a:t>
            </a:r>
            <a:r>
              <a:rPr lang="en-US" dirty="0"/>
              <a:t> map (K-map)</a:t>
            </a:r>
          </a:p>
        </p:txBody>
      </p:sp>
    </p:spTree>
    <p:extLst>
      <p:ext uri="{BB962C8B-B14F-4D97-AF65-F5344CB8AC3E}">
        <p14:creationId xmlns:p14="http://schemas.microsoft.com/office/powerpoint/2010/main" val="4746368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Laws of Boolean Algebra</a:t>
            </a:r>
          </a:p>
        </p:txBody>
      </p:sp>
      <p:sp>
        <p:nvSpPr>
          <p:cNvPr id="3" name="عنصر نائب للمحتوى 2"/>
          <p:cNvSpPr>
            <a:spLocks noGrp="1"/>
          </p:cNvSpPr>
          <p:nvPr>
            <p:ph idx="1"/>
          </p:nvPr>
        </p:nvSpPr>
        <p:spPr>
          <a:xfrm>
            <a:off x="371061" y="1465401"/>
            <a:ext cx="11516139" cy="5149712"/>
          </a:xfrm>
        </p:spPr>
        <p:txBody>
          <a:bodyPr>
            <a:normAutofit fontScale="92500" lnSpcReduction="20000"/>
          </a:bodyPr>
          <a:lstStyle/>
          <a:p>
            <a:pPr marL="514350" indent="-514350">
              <a:buFont typeface="+mj-lt"/>
              <a:buAutoNum type="arabicPeriod"/>
            </a:pPr>
            <a:r>
              <a:rPr lang="en-US" dirty="0"/>
              <a:t>Logical OR operations</a:t>
            </a:r>
          </a:p>
          <a:p>
            <a:pPr marL="0" indent="0">
              <a:buNone/>
            </a:pPr>
            <a:r>
              <a:rPr lang="en-US" dirty="0"/>
              <a:t>	x + 0 = x</a:t>
            </a:r>
          </a:p>
          <a:p>
            <a:pPr marL="0" indent="0">
              <a:buNone/>
            </a:pPr>
            <a:r>
              <a:rPr lang="en-US" dirty="0"/>
              <a:t>	x + 1 = 1</a:t>
            </a:r>
          </a:p>
          <a:p>
            <a:pPr marL="0" indent="0">
              <a:buNone/>
            </a:pPr>
            <a:r>
              <a:rPr lang="en-US" dirty="0"/>
              <a:t>	x + x = x</a:t>
            </a:r>
          </a:p>
          <a:p>
            <a:pPr marL="0" indent="0">
              <a:buNone/>
            </a:pPr>
            <a:r>
              <a:rPr lang="en-US" dirty="0"/>
              <a:t>	x + x’ = 1</a:t>
            </a:r>
          </a:p>
          <a:p>
            <a:pPr marL="514350" indent="-514350">
              <a:buFont typeface="+mj-lt"/>
              <a:buAutoNum type="arabicPeriod" startAt="2"/>
            </a:pPr>
            <a:r>
              <a:rPr lang="en-US" dirty="0"/>
              <a:t>Logical AND operations</a:t>
            </a:r>
          </a:p>
          <a:p>
            <a:pPr marL="0" indent="0">
              <a:buNone/>
            </a:pPr>
            <a:r>
              <a:rPr lang="en-US" dirty="0"/>
              <a:t>	</a:t>
            </a:r>
            <a:r>
              <a:rPr lang="fr-FR" dirty="0"/>
              <a:t>x.1 = x</a:t>
            </a:r>
          </a:p>
          <a:p>
            <a:pPr marL="0" indent="0">
              <a:buNone/>
            </a:pPr>
            <a:r>
              <a:rPr lang="fr-FR" dirty="0"/>
              <a:t>	x.0 = 0</a:t>
            </a:r>
          </a:p>
          <a:p>
            <a:pPr marL="0" indent="0">
              <a:buNone/>
            </a:pPr>
            <a:r>
              <a:rPr lang="fr-FR" dirty="0"/>
              <a:t>	</a:t>
            </a:r>
            <a:r>
              <a:rPr lang="fr-FR" dirty="0" err="1"/>
              <a:t>x.x</a:t>
            </a:r>
            <a:r>
              <a:rPr lang="fr-FR" dirty="0"/>
              <a:t> = x</a:t>
            </a:r>
          </a:p>
          <a:p>
            <a:pPr marL="0" indent="0">
              <a:buNone/>
            </a:pPr>
            <a:r>
              <a:rPr lang="fr-FR" dirty="0"/>
              <a:t>	</a:t>
            </a:r>
            <a:r>
              <a:rPr lang="fr-FR" dirty="0" err="1"/>
              <a:t>x.x</a:t>
            </a:r>
            <a:r>
              <a:rPr lang="fr-FR" dirty="0"/>
              <a:t>’ = 0</a:t>
            </a:r>
          </a:p>
          <a:p>
            <a:pPr marL="514350" indent="-514350">
              <a:buFont typeface="+mj-lt"/>
              <a:buAutoNum type="arabicPeriod" startAt="3"/>
            </a:pPr>
            <a:r>
              <a:rPr lang="en-US" dirty="0"/>
              <a:t>The complement of complement of any Boolean variable is equal to the variable itself.</a:t>
            </a:r>
            <a:endParaRPr lang="fr-FR" dirty="0"/>
          </a:p>
          <a:p>
            <a:pPr marL="0" indent="0">
              <a:buNone/>
            </a:pPr>
            <a:r>
              <a:rPr lang="en-US" dirty="0"/>
              <a:t>		X   = X</a:t>
            </a:r>
          </a:p>
        </p:txBody>
      </p:sp>
      <p:cxnSp>
        <p:nvCxnSpPr>
          <p:cNvPr id="5" name="رابط مستقيم 4"/>
          <p:cNvCxnSpPr/>
          <p:nvPr/>
        </p:nvCxnSpPr>
        <p:spPr>
          <a:xfrm>
            <a:off x="2284508" y="6172200"/>
            <a:ext cx="1863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رابط مستقيم 5"/>
          <p:cNvCxnSpPr/>
          <p:nvPr/>
        </p:nvCxnSpPr>
        <p:spPr>
          <a:xfrm>
            <a:off x="2279256" y="6094708"/>
            <a:ext cx="1863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55047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Laws of Boolean Algebra</a:t>
            </a:r>
          </a:p>
        </p:txBody>
      </p:sp>
      <p:sp>
        <p:nvSpPr>
          <p:cNvPr id="3" name="عنصر نائب للمحتوى 2"/>
          <p:cNvSpPr>
            <a:spLocks noGrp="1"/>
          </p:cNvSpPr>
          <p:nvPr>
            <p:ph idx="1"/>
          </p:nvPr>
        </p:nvSpPr>
        <p:spPr/>
        <p:txBody>
          <a:bodyPr>
            <a:normAutofit/>
          </a:bodyPr>
          <a:lstStyle/>
          <a:p>
            <a:pPr marL="514350" indent="-514350">
              <a:buFont typeface="+mj-lt"/>
              <a:buAutoNum type="arabicPeriod" startAt="4"/>
            </a:pPr>
            <a:r>
              <a:rPr lang="en-US" dirty="0"/>
              <a:t>Commutative Law: two Boolean variables give the same result irrespective of the order of those two variables.</a:t>
            </a:r>
          </a:p>
          <a:p>
            <a:pPr marL="0" indent="0">
              <a:buNone/>
            </a:pPr>
            <a:r>
              <a:rPr lang="ar-EG" dirty="0"/>
              <a:t>	</a:t>
            </a:r>
            <a:r>
              <a:rPr lang="es-ES" dirty="0"/>
              <a:t>x + y = y + x</a:t>
            </a:r>
          </a:p>
          <a:p>
            <a:pPr marL="0" indent="0">
              <a:buNone/>
            </a:pPr>
            <a:r>
              <a:rPr lang="ar-EG" dirty="0"/>
              <a:t>	</a:t>
            </a:r>
            <a:r>
              <a:rPr lang="es-ES" dirty="0" err="1"/>
              <a:t>x.y</a:t>
            </a:r>
            <a:r>
              <a:rPr lang="es-ES" dirty="0"/>
              <a:t> = </a:t>
            </a:r>
            <a:r>
              <a:rPr lang="es-ES" dirty="0" err="1"/>
              <a:t>y.x</a:t>
            </a:r>
            <a:endParaRPr lang="es-ES" dirty="0"/>
          </a:p>
          <a:p>
            <a:pPr marL="514350" indent="-514350">
              <a:buFont typeface="+mj-lt"/>
              <a:buAutoNum type="arabicPeriod" startAt="5"/>
            </a:pPr>
            <a:r>
              <a:rPr lang="en-US" dirty="0"/>
              <a:t>Associative Law: a logical operation of any two Boolean variables is performed first and then the same operation is performed with the remaining variable gives the same result.</a:t>
            </a:r>
          </a:p>
          <a:p>
            <a:pPr marL="0" indent="0">
              <a:buNone/>
            </a:pPr>
            <a:r>
              <a:rPr lang="en-US" dirty="0"/>
              <a:t>	(X+ Y) + Z = X + (Y+Z)</a:t>
            </a:r>
          </a:p>
          <a:p>
            <a:pPr marL="0" indent="0">
              <a:buNone/>
            </a:pPr>
            <a:r>
              <a:rPr lang="en-US" dirty="0"/>
              <a:t>	(XY) Z = X (YZ)</a:t>
            </a:r>
          </a:p>
          <a:p>
            <a:pPr marL="0" indent="0">
              <a:buNone/>
            </a:pPr>
            <a:endParaRPr lang="en-US" dirty="0"/>
          </a:p>
        </p:txBody>
      </p:sp>
    </p:spTree>
    <p:extLst>
      <p:ext uri="{BB962C8B-B14F-4D97-AF65-F5344CB8AC3E}">
        <p14:creationId xmlns:p14="http://schemas.microsoft.com/office/powerpoint/2010/main" val="13876710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Laws of Boolean Algebra</a:t>
            </a:r>
          </a:p>
        </p:txBody>
      </p:sp>
      <p:sp>
        <p:nvSpPr>
          <p:cNvPr id="3" name="عنصر نائب للمحتوى 2"/>
          <p:cNvSpPr>
            <a:spLocks noGrp="1"/>
          </p:cNvSpPr>
          <p:nvPr>
            <p:ph idx="1"/>
          </p:nvPr>
        </p:nvSpPr>
        <p:spPr/>
        <p:txBody>
          <a:bodyPr>
            <a:normAutofit/>
          </a:bodyPr>
          <a:lstStyle/>
          <a:p>
            <a:pPr marL="514350" indent="-514350">
              <a:buFont typeface="+mj-lt"/>
              <a:buAutoNum type="arabicPeriod" startAt="6"/>
            </a:pPr>
            <a:r>
              <a:rPr lang="en-US" dirty="0"/>
              <a:t>Distributive Law: If any logical operation can be distributed to all the terms present in the Boolean function, then that logical operation is said to be </a:t>
            </a:r>
            <a:r>
              <a:rPr lang="en-US" b="1" dirty="0"/>
              <a:t>Distributive.</a:t>
            </a:r>
          </a:p>
          <a:p>
            <a:pPr marL="0" indent="0">
              <a:buNone/>
            </a:pPr>
            <a:r>
              <a:rPr lang="en-US" b="1" dirty="0"/>
              <a:t>	X(Y+ Z) = XY+ XZ</a:t>
            </a:r>
          </a:p>
          <a:p>
            <a:pPr marL="0" indent="0">
              <a:buNone/>
            </a:pPr>
            <a:r>
              <a:rPr lang="en-US" b="1" dirty="0"/>
              <a:t>	XY + Z = (X+ Z)(Y+Z)</a:t>
            </a:r>
            <a:endParaRPr lang="en-US" dirty="0"/>
          </a:p>
          <a:p>
            <a:pPr marL="0" indent="0">
              <a:buNone/>
            </a:pPr>
            <a:endParaRPr lang="en-US" dirty="0"/>
          </a:p>
        </p:txBody>
      </p:sp>
    </p:spTree>
    <p:extLst>
      <p:ext uri="{BB962C8B-B14F-4D97-AF65-F5344CB8AC3E}">
        <p14:creationId xmlns:p14="http://schemas.microsoft.com/office/powerpoint/2010/main" val="13876710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Duality Theorem</a:t>
            </a:r>
            <a:br>
              <a:rPr lang="en-US" dirty="0"/>
            </a:br>
            <a:endParaRPr lang="en-US" dirty="0"/>
          </a:p>
        </p:txBody>
      </p:sp>
      <p:sp>
        <p:nvSpPr>
          <p:cNvPr id="3" name="عنصر نائب للمحتوى 2"/>
          <p:cNvSpPr>
            <a:spLocks noGrp="1"/>
          </p:cNvSpPr>
          <p:nvPr>
            <p:ph idx="1"/>
          </p:nvPr>
        </p:nvSpPr>
        <p:spPr>
          <a:xfrm>
            <a:off x="371061" y="1465402"/>
            <a:ext cx="11516139" cy="5392598"/>
          </a:xfrm>
        </p:spPr>
        <p:txBody>
          <a:bodyPr/>
          <a:lstStyle/>
          <a:p>
            <a:r>
              <a:rPr lang="en-US" dirty="0"/>
              <a:t>This theorem states that the </a:t>
            </a:r>
            <a:r>
              <a:rPr lang="en-US" b="1" dirty="0"/>
              <a:t>dual</a:t>
            </a:r>
            <a:r>
              <a:rPr lang="en-US" dirty="0"/>
              <a:t> of the Boolean function is obtained by interchanging the logical AND operator with logical OR operator and zeros with ones. For every Boolean function, there will be a corresponding Dual function.</a:t>
            </a:r>
          </a:p>
          <a:p>
            <a:endParaRPr lang="en-US"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8350" y="2942014"/>
            <a:ext cx="6850446" cy="3915986"/>
          </a:xfrm>
          <a:prstGeom prst="rect">
            <a:avLst/>
          </a:prstGeom>
        </p:spPr>
      </p:pic>
    </p:spTree>
    <p:extLst>
      <p:ext uri="{BB962C8B-B14F-4D97-AF65-F5344CB8AC3E}">
        <p14:creationId xmlns:p14="http://schemas.microsoft.com/office/powerpoint/2010/main" val="3513135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err="1"/>
              <a:t>DeMorgan’s</a:t>
            </a:r>
            <a:r>
              <a:rPr lang="en-US" dirty="0"/>
              <a:t> Theorem</a:t>
            </a:r>
            <a:br>
              <a:rPr lang="en-US" dirty="0"/>
            </a:br>
            <a:endParaRPr lang="en-US" dirty="0"/>
          </a:p>
        </p:txBody>
      </p:sp>
      <p:sp>
        <p:nvSpPr>
          <p:cNvPr id="3" name="عنصر نائب للمحتوى 2"/>
          <p:cNvSpPr>
            <a:spLocks noGrp="1"/>
          </p:cNvSpPr>
          <p:nvPr>
            <p:ph idx="1"/>
          </p:nvPr>
        </p:nvSpPr>
        <p:spPr/>
        <p:txBody>
          <a:bodyPr/>
          <a:lstStyle/>
          <a:p>
            <a:r>
              <a:rPr lang="en-US" dirty="0"/>
              <a:t>It states that the complement of logical OR of at least two Boolean variables is equal to the logical AND of each complemented variable.</a:t>
            </a:r>
          </a:p>
          <a:p>
            <a:pPr marL="0" indent="0">
              <a:buNone/>
            </a:pPr>
            <a:r>
              <a:rPr lang="en-US" dirty="0"/>
              <a:t>	</a:t>
            </a:r>
          </a:p>
          <a:p>
            <a:pPr marL="0" indent="0">
              <a:buNone/>
            </a:pPr>
            <a:r>
              <a:rPr lang="en-US" dirty="0"/>
              <a:t>	X+ Y = X Y </a:t>
            </a:r>
          </a:p>
          <a:p>
            <a:pPr marL="0" indent="0">
              <a:buNone/>
            </a:pPr>
            <a:r>
              <a:rPr lang="en-US" dirty="0"/>
              <a:t>Apply the duality theorem for the above expression we get:</a:t>
            </a:r>
          </a:p>
          <a:p>
            <a:pPr marL="0" indent="0">
              <a:buNone/>
            </a:pPr>
            <a:r>
              <a:rPr lang="en-US" dirty="0"/>
              <a:t>	X Y = X + Y</a:t>
            </a:r>
          </a:p>
        </p:txBody>
      </p:sp>
      <p:cxnSp>
        <p:nvCxnSpPr>
          <p:cNvPr id="4" name="رابط مستقيم 3"/>
          <p:cNvCxnSpPr/>
          <p:nvPr/>
        </p:nvCxnSpPr>
        <p:spPr>
          <a:xfrm flipV="1">
            <a:off x="1352717" y="2836190"/>
            <a:ext cx="662063" cy="387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رابط مستقيم 6"/>
          <p:cNvCxnSpPr/>
          <p:nvPr/>
        </p:nvCxnSpPr>
        <p:spPr>
          <a:xfrm flipV="1">
            <a:off x="2298200" y="2867186"/>
            <a:ext cx="191775" cy="387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رابط مستقيم 7"/>
          <p:cNvCxnSpPr/>
          <p:nvPr/>
        </p:nvCxnSpPr>
        <p:spPr>
          <a:xfrm flipV="1">
            <a:off x="2593384" y="2865249"/>
            <a:ext cx="158492" cy="387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رابط مستقيم 8"/>
          <p:cNvCxnSpPr/>
          <p:nvPr/>
        </p:nvCxnSpPr>
        <p:spPr>
          <a:xfrm flipV="1">
            <a:off x="1380159" y="3914507"/>
            <a:ext cx="452197" cy="320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رابط مستقيم 9"/>
          <p:cNvCxnSpPr/>
          <p:nvPr/>
        </p:nvCxnSpPr>
        <p:spPr>
          <a:xfrm flipV="1">
            <a:off x="2112646" y="3925310"/>
            <a:ext cx="232048" cy="320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رابط مستقيم 10"/>
          <p:cNvCxnSpPr/>
          <p:nvPr/>
        </p:nvCxnSpPr>
        <p:spPr>
          <a:xfrm flipV="1">
            <a:off x="2624380" y="3914830"/>
            <a:ext cx="232048" cy="320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41151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Simplification Using Boolean Laws</a:t>
            </a:r>
            <a:br>
              <a:rPr lang="en-US" dirty="0"/>
            </a:br>
            <a:endParaRPr lang="en-US" dirty="0"/>
          </a:p>
        </p:txBody>
      </p:sp>
      <p:sp>
        <p:nvSpPr>
          <p:cNvPr id="3" name="عنصر نائب للمحتوى 2"/>
          <p:cNvSpPr>
            <a:spLocks noGrp="1"/>
          </p:cNvSpPr>
          <p:nvPr>
            <p:ph idx="1"/>
          </p:nvPr>
        </p:nvSpPr>
        <p:spPr>
          <a:xfrm>
            <a:off x="371061" y="1146875"/>
            <a:ext cx="11516139" cy="5030089"/>
          </a:xfrm>
        </p:spPr>
        <p:txBody>
          <a:bodyPr>
            <a:normAutofit fontScale="92500" lnSpcReduction="20000"/>
          </a:bodyPr>
          <a:lstStyle/>
          <a:p>
            <a:r>
              <a:rPr lang="en-US" b="1" dirty="0"/>
              <a:t>Consider the previous Function obtained from SOP</a:t>
            </a:r>
          </a:p>
          <a:p>
            <a:pPr marL="0" indent="0">
              <a:buNone/>
            </a:pPr>
            <a:r>
              <a:rPr lang="en-US" dirty="0"/>
              <a:t>	</a:t>
            </a:r>
            <a:r>
              <a:rPr lang="en-US" b="1" dirty="0"/>
              <a:t>F=XY’Z’+ XYZ’ + XY’Z + X’YZ + XYZ </a:t>
            </a:r>
          </a:p>
          <a:p>
            <a:pPr marL="0" indent="0">
              <a:buNone/>
            </a:pPr>
            <a:r>
              <a:rPr lang="en-US" b="1" dirty="0"/>
              <a:t>	try to find pairs of terms differs only in one variable </a:t>
            </a:r>
          </a:p>
          <a:p>
            <a:pPr marL="0" indent="0">
              <a:buNone/>
            </a:pPr>
            <a:r>
              <a:rPr lang="en-US" b="1" dirty="0"/>
              <a:t>	1</a:t>
            </a:r>
            <a:r>
              <a:rPr lang="en-US" b="1" baseline="30000" dirty="0"/>
              <a:t>st</a:t>
            </a:r>
            <a:r>
              <a:rPr lang="en-US" b="1" dirty="0"/>
              <a:t> with 3</a:t>
            </a:r>
            <a:r>
              <a:rPr lang="en-US" b="1" baseline="30000" dirty="0"/>
              <a:t>rd</a:t>
            </a:r>
            <a:r>
              <a:rPr lang="en-US" b="1" dirty="0"/>
              <a:t> and 2</a:t>
            </a:r>
            <a:r>
              <a:rPr lang="en-US" b="1" baseline="30000" dirty="0"/>
              <a:t>nd</a:t>
            </a:r>
            <a:r>
              <a:rPr lang="en-US" b="1" dirty="0"/>
              <a:t> with 5</a:t>
            </a:r>
            <a:r>
              <a:rPr lang="en-US" b="1" baseline="30000" dirty="0"/>
              <a:t>th</a:t>
            </a:r>
            <a:r>
              <a:rPr lang="en-US" b="1" dirty="0"/>
              <a:t> then 4</a:t>
            </a:r>
            <a:r>
              <a:rPr lang="en-US" b="1" baseline="30000" dirty="0"/>
              <a:t>th</a:t>
            </a:r>
            <a:r>
              <a:rPr lang="en-US" b="1" dirty="0"/>
              <a:t> with 5</a:t>
            </a:r>
            <a:r>
              <a:rPr lang="en-US" b="1" baseline="30000" dirty="0"/>
              <a:t>th</a:t>
            </a:r>
            <a:r>
              <a:rPr lang="en-US" b="1" dirty="0"/>
              <a:t> to get F as follow:</a:t>
            </a:r>
          </a:p>
          <a:p>
            <a:pPr marL="0" indent="0">
              <a:buNone/>
            </a:pPr>
            <a:r>
              <a:rPr lang="en-US" b="1" dirty="0"/>
              <a:t>	F= XY’(Z’+ Z) + XY (Z’ + Z) + YZ( X’+ X)</a:t>
            </a:r>
          </a:p>
          <a:p>
            <a:pPr marL="0" indent="0">
              <a:buNone/>
            </a:pPr>
            <a:r>
              <a:rPr lang="en-US" b="1" dirty="0"/>
              <a:t>All values inside brackets are equal to 1 so ;</a:t>
            </a:r>
          </a:p>
          <a:p>
            <a:pPr marL="0" indent="0">
              <a:buNone/>
            </a:pPr>
            <a:r>
              <a:rPr lang="en-US" b="1" dirty="0"/>
              <a:t>	F= XY’ + XY+ YZ </a:t>
            </a:r>
          </a:p>
          <a:p>
            <a:pPr marL="0" indent="0">
              <a:buNone/>
            </a:pPr>
            <a:r>
              <a:rPr lang="en-US" b="1" dirty="0"/>
              <a:t>Still we can reduce the expression more</a:t>
            </a:r>
          </a:p>
          <a:p>
            <a:pPr marL="0" indent="0">
              <a:buNone/>
            </a:pPr>
            <a:r>
              <a:rPr lang="en-US" b="1" dirty="0"/>
              <a:t>	F= X (X’ + X) + YZ </a:t>
            </a:r>
          </a:p>
          <a:p>
            <a:pPr marL="0" indent="0">
              <a:buNone/>
            </a:pPr>
            <a:r>
              <a:rPr lang="en-US" b="1" dirty="0"/>
              <a:t>	</a:t>
            </a:r>
            <a:r>
              <a:rPr lang="en-US" dirty="0">
                <a:effectLst>
                  <a:outerShdw blurRad="38100" dist="38100" dir="2700000" algn="tl">
                    <a:srgbClr val="000000">
                      <a:alpha val="43137"/>
                    </a:srgbClr>
                  </a:outerShdw>
                </a:effectLst>
              </a:rPr>
              <a:t>F= X + YZ </a:t>
            </a:r>
            <a:r>
              <a:rPr lang="en-US" b="1" dirty="0"/>
              <a:t>		</a:t>
            </a:r>
          </a:p>
          <a:p>
            <a:pPr marL="0" indent="0">
              <a:buNone/>
            </a:pPr>
            <a:r>
              <a:rPr lang="en-US" b="1" dirty="0"/>
              <a:t>(the same as the simplified expression we obtained to this function using our natural logic)</a:t>
            </a:r>
          </a:p>
          <a:p>
            <a:pPr marL="0" indent="0">
              <a:buNone/>
            </a:pPr>
            <a:endParaRPr lang="en-US" b="1" dirty="0"/>
          </a:p>
        </p:txBody>
      </p:sp>
    </p:spTree>
    <p:extLst>
      <p:ext uri="{BB962C8B-B14F-4D97-AF65-F5344CB8AC3E}">
        <p14:creationId xmlns:p14="http://schemas.microsoft.com/office/powerpoint/2010/main" val="25740928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Simplification Using Boolean Laws</a:t>
            </a:r>
            <a:br>
              <a:rPr lang="en-US" dirty="0"/>
            </a:br>
            <a:endParaRPr lang="en-US" dirty="0"/>
          </a:p>
        </p:txBody>
      </p:sp>
      <p:sp>
        <p:nvSpPr>
          <p:cNvPr id="3" name="عنصر نائب للمحتوى 2"/>
          <p:cNvSpPr>
            <a:spLocks noGrp="1"/>
          </p:cNvSpPr>
          <p:nvPr>
            <p:ph idx="1"/>
          </p:nvPr>
        </p:nvSpPr>
        <p:spPr>
          <a:xfrm>
            <a:off x="371061" y="914401"/>
            <a:ext cx="11516139" cy="5700712"/>
          </a:xfrm>
        </p:spPr>
        <p:txBody>
          <a:bodyPr>
            <a:normAutofit fontScale="92500" lnSpcReduction="20000"/>
          </a:bodyPr>
          <a:lstStyle/>
          <a:p>
            <a:r>
              <a:rPr lang="en-US" b="1" dirty="0"/>
              <a:t>Consider the previous Function obtained from POS</a:t>
            </a:r>
          </a:p>
          <a:p>
            <a:pPr marL="0" indent="0">
              <a:buNone/>
            </a:pPr>
            <a:r>
              <a:rPr lang="en-US" dirty="0"/>
              <a:t>	</a:t>
            </a:r>
            <a:r>
              <a:rPr lang="en-US" b="1" dirty="0"/>
              <a:t>F=(</a:t>
            </a:r>
            <a:r>
              <a:rPr lang="en-US" b="1" dirty="0" err="1"/>
              <a:t>x+y+z</a:t>
            </a:r>
            <a:r>
              <a:rPr lang="en-US" b="1" dirty="0"/>
              <a:t>)(</a:t>
            </a:r>
            <a:r>
              <a:rPr lang="en-US" b="1" dirty="0" err="1"/>
              <a:t>x+y</a:t>
            </a:r>
            <a:r>
              <a:rPr lang="en-US" b="1" dirty="0"/>
              <a:t>’+z)(</a:t>
            </a:r>
            <a:r>
              <a:rPr lang="en-US" b="1" dirty="0" err="1"/>
              <a:t>x+y+z</a:t>
            </a:r>
            <a:r>
              <a:rPr lang="en-US" b="1" dirty="0"/>
              <a:t>’)</a:t>
            </a:r>
          </a:p>
          <a:p>
            <a:pPr>
              <a:buFont typeface="Symbol" panose="05050102010706020507" pitchFamily="18" charset="2"/>
              <a:buChar char="\"/>
            </a:pPr>
            <a:r>
              <a:rPr lang="en-US" b="1" dirty="0">
                <a:sym typeface="Symbol" panose="05050102010706020507" pitchFamily="18" charset="2"/>
              </a:rPr>
              <a:t>F= (</a:t>
            </a:r>
            <a:r>
              <a:rPr lang="en-US" b="1" dirty="0" err="1">
                <a:sym typeface="Symbol" panose="05050102010706020507" pitchFamily="18" charset="2"/>
              </a:rPr>
              <a:t>xx+xy</a:t>
            </a:r>
            <a:r>
              <a:rPr lang="en-US" b="1" dirty="0">
                <a:sym typeface="Symbol" panose="05050102010706020507" pitchFamily="18" charset="2"/>
              </a:rPr>
              <a:t>’+ </a:t>
            </a:r>
            <a:r>
              <a:rPr lang="en-US" b="1" dirty="0" err="1">
                <a:sym typeface="Symbol" panose="05050102010706020507" pitchFamily="18" charset="2"/>
              </a:rPr>
              <a:t>xz</a:t>
            </a:r>
            <a:r>
              <a:rPr lang="en-US" b="1" dirty="0">
                <a:sym typeface="Symbol" panose="05050102010706020507" pitchFamily="18" charset="2"/>
              </a:rPr>
              <a:t> + </a:t>
            </a:r>
            <a:r>
              <a:rPr lang="en-US" b="1" dirty="0" err="1">
                <a:sym typeface="Symbol" panose="05050102010706020507" pitchFamily="18" charset="2"/>
              </a:rPr>
              <a:t>xy</a:t>
            </a:r>
            <a:r>
              <a:rPr lang="en-US" b="1" dirty="0">
                <a:sym typeface="Symbol" panose="05050102010706020507" pitchFamily="18" charset="2"/>
              </a:rPr>
              <a:t> + </a:t>
            </a:r>
            <a:r>
              <a:rPr lang="en-US" b="1" dirty="0" err="1">
                <a:sym typeface="Symbol" panose="05050102010706020507" pitchFamily="18" charset="2"/>
              </a:rPr>
              <a:t>yy</a:t>
            </a:r>
            <a:r>
              <a:rPr lang="en-US" b="1" dirty="0">
                <a:sym typeface="Symbol" panose="05050102010706020507" pitchFamily="18" charset="2"/>
              </a:rPr>
              <a:t>’ + </a:t>
            </a:r>
            <a:r>
              <a:rPr lang="en-US" b="1" dirty="0" err="1">
                <a:sym typeface="Symbol" panose="05050102010706020507" pitchFamily="18" charset="2"/>
              </a:rPr>
              <a:t>yz</a:t>
            </a:r>
            <a:r>
              <a:rPr lang="en-US" b="1" dirty="0">
                <a:sym typeface="Symbol" panose="05050102010706020507" pitchFamily="18" charset="2"/>
              </a:rPr>
              <a:t> + </a:t>
            </a:r>
            <a:r>
              <a:rPr lang="en-US" b="1" dirty="0" err="1">
                <a:sym typeface="Symbol" panose="05050102010706020507" pitchFamily="18" charset="2"/>
              </a:rPr>
              <a:t>xz</a:t>
            </a:r>
            <a:r>
              <a:rPr lang="en-US" b="1" dirty="0">
                <a:sym typeface="Symbol" panose="05050102010706020507" pitchFamily="18" charset="2"/>
              </a:rPr>
              <a:t> +</a:t>
            </a:r>
            <a:r>
              <a:rPr lang="en-US" b="1" dirty="0" err="1">
                <a:sym typeface="Symbol" panose="05050102010706020507" pitchFamily="18" charset="2"/>
              </a:rPr>
              <a:t>y’z</a:t>
            </a:r>
            <a:r>
              <a:rPr lang="en-US" b="1" dirty="0">
                <a:sym typeface="Symbol" panose="05050102010706020507" pitchFamily="18" charset="2"/>
              </a:rPr>
              <a:t> + </a:t>
            </a:r>
            <a:r>
              <a:rPr lang="en-US" b="1" dirty="0" err="1">
                <a:sym typeface="Symbol" panose="05050102010706020507" pitchFamily="18" charset="2"/>
              </a:rPr>
              <a:t>z.z</a:t>
            </a:r>
            <a:r>
              <a:rPr lang="en-US" b="1" dirty="0">
                <a:sym typeface="Symbol" panose="05050102010706020507" pitchFamily="18" charset="2"/>
              </a:rPr>
              <a:t>)(</a:t>
            </a:r>
            <a:r>
              <a:rPr lang="en-US" b="1" dirty="0" err="1">
                <a:sym typeface="Symbol" panose="05050102010706020507" pitchFamily="18" charset="2"/>
              </a:rPr>
              <a:t>x+y+z</a:t>
            </a:r>
            <a:r>
              <a:rPr lang="en-US" b="1" dirty="0">
                <a:sym typeface="Symbol" panose="05050102010706020507" pitchFamily="18" charset="2"/>
              </a:rPr>
              <a:t>’)</a:t>
            </a:r>
          </a:p>
          <a:p>
            <a:pPr>
              <a:buFont typeface="Symbol" panose="05050102010706020507" pitchFamily="18" charset="2"/>
              <a:buChar char="\"/>
            </a:pPr>
            <a:r>
              <a:rPr lang="en-US" b="1" dirty="0">
                <a:sym typeface="Symbol" panose="05050102010706020507" pitchFamily="18" charset="2"/>
              </a:rPr>
              <a:t> F=(x + </a:t>
            </a:r>
            <a:r>
              <a:rPr lang="en-US" b="1" dirty="0" err="1">
                <a:sym typeface="Symbol" panose="05050102010706020507" pitchFamily="18" charset="2"/>
              </a:rPr>
              <a:t>xy</a:t>
            </a:r>
            <a:r>
              <a:rPr lang="en-US" b="1" dirty="0">
                <a:sym typeface="Symbol" panose="05050102010706020507" pitchFamily="18" charset="2"/>
              </a:rPr>
              <a:t>’ + </a:t>
            </a:r>
            <a:r>
              <a:rPr lang="en-US" b="1" dirty="0" err="1">
                <a:sym typeface="Symbol" panose="05050102010706020507" pitchFamily="18" charset="2"/>
              </a:rPr>
              <a:t>xz</a:t>
            </a:r>
            <a:r>
              <a:rPr lang="en-US" b="1" dirty="0">
                <a:sym typeface="Symbol" panose="05050102010706020507" pitchFamily="18" charset="2"/>
              </a:rPr>
              <a:t> + </a:t>
            </a:r>
            <a:r>
              <a:rPr lang="en-US" b="1" dirty="0" err="1">
                <a:sym typeface="Symbol" panose="05050102010706020507" pitchFamily="18" charset="2"/>
              </a:rPr>
              <a:t>xy</a:t>
            </a:r>
            <a:r>
              <a:rPr lang="en-US" b="1" dirty="0">
                <a:sym typeface="Symbol" panose="05050102010706020507" pitchFamily="18" charset="2"/>
              </a:rPr>
              <a:t> + 0 + </a:t>
            </a:r>
            <a:r>
              <a:rPr lang="en-US" b="1" dirty="0" err="1">
                <a:sym typeface="Symbol" panose="05050102010706020507" pitchFamily="18" charset="2"/>
              </a:rPr>
              <a:t>yz</a:t>
            </a:r>
            <a:r>
              <a:rPr lang="en-US" b="1" dirty="0">
                <a:sym typeface="Symbol" panose="05050102010706020507" pitchFamily="18" charset="2"/>
              </a:rPr>
              <a:t> + </a:t>
            </a:r>
            <a:r>
              <a:rPr lang="en-US" b="1" dirty="0" err="1">
                <a:sym typeface="Symbol" panose="05050102010706020507" pitchFamily="18" charset="2"/>
              </a:rPr>
              <a:t>xz</a:t>
            </a:r>
            <a:r>
              <a:rPr lang="en-US" b="1" dirty="0">
                <a:sym typeface="Symbol" panose="05050102010706020507" pitchFamily="18" charset="2"/>
              </a:rPr>
              <a:t> + </a:t>
            </a:r>
            <a:r>
              <a:rPr lang="en-US" b="1" dirty="0" err="1">
                <a:sym typeface="Symbol" panose="05050102010706020507" pitchFamily="18" charset="2"/>
              </a:rPr>
              <a:t>y’z</a:t>
            </a:r>
            <a:r>
              <a:rPr lang="en-US" b="1" dirty="0">
                <a:sym typeface="Symbol" panose="05050102010706020507" pitchFamily="18" charset="2"/>
              </a:rPr>
              <a:t> + z)(</a:t>
            </a:r>
            <a:r>
              <a:rPr lang="en-US" b="1" dirty="0" err="1">
                <a:sym typeface="Symbol" panose="05050102010706020507" pitchFamily="18" charset="2"/>
              </a:rPr>
              <a:t>x+y+z</a:t>
            </a:r>
            <a:r>
              <a:rPr lang="en-US" b="1" dirty="0">
                <a:sym typeface="Symbol" panose="05050102010706020507" pitchFamily="18" charset="2"/>
              </a:rPr>
              <a:t>’)</a:t>
            </a:r>
          </a:p>
          <a:p>
            <a:pPr marL="0" indent="0">
              <a:buNone/>
            </a:pPr>
            <a:r>
              <a:rPr lang="en-US" b="1" dirty="0">
                <a:sym typeface="Symbol" panose="05050102010706020507" pitchFamily="18" charset="2"/>
              </a:rPr>
              <a:t>For all elements inside the first bracket that contains x takes x as common factor and for the rest take z as common factor</a:t>
            </a:r>
          </a:p>
          <a:p>
            <a:pPr>
              <a:buFont typeface="Symbol" panose="05050102010706020507" pitchFamily="18" charset="2"/>
              <a:buChar char="\"/>
            </a:pPr>
            <a:r>
              <a:rPr lang="en-US" b="1" dirty="0">
                <a:sym typeface="Symbol" panose="05050102010706020507" pitchFamily="18" charset="2"/>
              </a:rPr>
              <a:t>F=[x(1+y’+ z+ y+ z+)+ z(</a:t>
            </a:r>
            <a:r>
              <a:rPr lang="en-US" b="1" dirty="0" err="1">
                <a:sym typeface="Symbol" panose="05050102010706020507" pitchFamily="18" charset="2"/>
              </a:rPr>
              <a:t>y+y</a:t>
            </a:r>
            <a:r>
              <a:rPr lang="en-US" b="1" dirty="0">
                <a:sym typeface="Symbol" panose="05050102010706020507" pitchFamily="18" charset="2"/>
              </a:rPr>
              <a:t>’+ 1)](</a:t>
            </a:r>
            <a:r>
              <a:rPr lang="en-US" b="1" dirty="0" err="1">
                <a:sym typeface="Symbol" panose="05050102010706020507" pitchFamily="18" charset="2"/>
              </a:rPr>
              <a:t>x+y+z</a:t>
            </a:r>
            <a:r>
              <a:rPr lang="en-US" b="1" dirty="0">
                <a:sym typeface="Symbol" panose="05050102010706020507" pitchFamily="18" charset="2"/>
              </a:rPr>
              <a:t>’)</a:t>
            </a:r>
          </a:p>
          <a:p>
            <a:pPr>
              <a:buFont typeface="Symbol" panose="05050102010706020507" pitchFamily="18" charset="2"/>
              <a:buChar char="\"/>
            </a:pPr>
            <a:r>
              <a:rPr lang="en-US" b="1" dirty="0">
                <a:sym typeface="Symbol" panose="05050102010706020507" pitchFamily="18" charset="2"/>
              </a:rPr>
              <a:t>According to law E+1=1 (</a:t>
            </a:r>
            <a:r>
              <a:rPr lang="en-US" b="1" dirty="0" err="1">
                <a:sym typeface="Symbol" panose="05050102010706020507" pitchFamily="18" charset="2"/>
              </a:rPr>
              <a:t>i.e</a:t>
            </a:r>
            <a:r>
              <a:rPr lang="en-US" b="1" dirty="0">
                <a:sym typeface="Symbol" panose="05050102010706020507" pitchFamily="18" charset="2"/>
              </a:rPr>
              <a:t> any </a:t>
            </a:r>
            <a:r>
              <a:rPr lang="en-US" b="1">
                <a:sym typeface="Symbol" panose="05050102010706020507" pitchFamily="18" charset="2"/>
              </a:rPr>
              <a:t>logic expression </a:t>
            </a:r>
            <a:r>
              <a:rPr lang="en-US" b="1" dirty="0">
                <a:sym typeface="Symbol" panose="05050102010706020507" pitchFamily="18" charset="2"/>
              </a:rPr>
              <a:t>+1 </a:t>
            </a:r>
            <a:r>
              <a:rPr lang="en-US" b="1">
                <a:sym typeface="Symbol" panose="05050102010706020507" pitchFamily="18" charset="2"/>
              </a:rPr>
              <a:t>will be equal </a:t>
            </a:r>
            <a:r>
              <a:rPr lang="en-US" b="1" dirty="0">
                <a:sym typeface="Symbol" panose="05050102010706020507" pitchFamily="18" charset="2"/>
              </a:rPr>
              <a:t>to 1)</a:t>
            </a:r>
          </a:p>
          <a:p>
            <a:pPr>
              <a:buFont typeface="Symbol" panose="05050102010706020507" pitchFamily="18" charset="2"/>
              <a:buChar char="\"/>
            </a:pPr>
            <a:r>
              <a:rPr lang="en-US" b="1" dirty="0">
                <a:sym typeface="Symbol" panose="05050102010706020507" pitchFamily="18" charset="2"/>
              </a:rPr>
              <a:t>F=(</a:t>
            </a:r>
            <a:r>
              <a:rPr lang="en-US" b="1" dirty="0" err="1">
                <a:sym typeface="Symbol" panose="05050102010706020507" pitchFamily="18" charset="2"/>
              </a:rPr>
              <a:t>x+z</a:t>
            </a:r>
            <a:r>
              <a:rPr lang="en-US" b="1" dirty="0">
                <a:sym typeface="Symbol" panose="05050102010706020507" pitchFamily="18" charset="2"/>
              </a:rPr>
              <a:t>)(</a:t>
            </a:r>
            <a:r>
              <a:rPr lang="en-US" b="1" dirty="0" err="1">
                <a:sym typeface="Symbol" panose="05050102010706020507" pitchFamily="18" charset="2"/>
              </a:rPr>
              <a:t>x+y+z</a:t>
            </a:r>
            <a:r>
              <a:rPr lang="en-US" b="1" dirty="0">
                <a:sym typeface="Symbol" panose="05050102010706020507" pitchFamily="18" charset="2"/>
              </a:rPr>
              <a:t>’)= </a:t>
            </a:r>
            <a:r>
              <a:rPr lang="en-US" b="1" dirty="0" err="1">
                <a:sym typeface="Symbol" panose="05050102010706020507" pitchFamily="18" charset="2"/>
              </a:rPr>
              <a:t>xx+xy+xz</a:t>
            </a:r>
            <a:r>
              <a:rPr lang="en-US" b="1" dirty="0">
                <a:sym typeface="Symbol" panose="05050102010706020507" pitchFamily="18" charset="2"/>
              </a:rPr>
              <a:t>’+</a:t>
            </a:r>
            <a:r>
              <a:rPr lang="en-US" b="1" dirty="0" err="1">
                <a:sym typeface="Symbol" panose="05050102010706020507" pitchFamily="18" charset="2"/>
              </a:rPr>
              <a:t>xz+yz+zz</a:t>
            </a:r>
            <a:r>
              <a:rPr lang="en-US" b="1" dirty="0">
                <a:sym typeface="Symbol" panose="05050102010706020507" pitchFamily="18" charset="2"/>
              </a:rPr>
              <a:t>’= x+ </a:t>
            </a:r>
            <a:r>
              <a:rPr lang="en-US" b="1" dirty="0" err="1">
                <a:sym typeface="Symbol" panose="05050102010706020507" pitchFamily="18" charset="2"/>
              </a:rPr>
              <a:t>xy</a:t>
            </a:r>
            <a:r>
              <a:rPr lang="en-US" b="1" dirty="0">
                <a:sym typeface="Symbol" panose="05050102010706020507" pitchFamily="18" charset="2"/>
              </a:rPr>
              <a:t>+ </a:t>
            </a:r>
            <a:r>
              <a:rPr lang="en-US" b="1" dirty="0" err="1">
                <a:sym typeface="Symbol" panose="05050102010706020507" pitchFamily="18" charset="2"/>
              </a:rPr>
              <a:t>xz</a:t>
            </a:r>
            <a:r>
              <a:rPr lang="en-US" b="1" dirty="0">
                <a:sym typeface="Symbol" panose="05050102010706020507" pitchFamily="18" charset="2"/>
              </a:rPr>
              <a:t>’+ </a:t>
            </a:r>
            <a:r>
              <a:rPr lang="en-US" b="1" dirty="0" err="1">
                <a:sym typeface="Symbol" panose="05050102010706020507" pitchFamily="18" charset="2"/>
              </a:rPr>
              <a:t>xz</a:t>
            </a:r>
            <a:r>
              <a:rPr lang="en-US" b="1" dirty="0">
                <a:sym typeface="Symbol" panose="05050102010706020507" pitchFamily="18" charset="2"/>
              </a:rPr>
              <a:t>+ </a:t>
            </a:r>
            <a:r>
              <a:rPr lang="en-US" b="1" dirty="0" err="1">
                <a:sym typeface="Symbol" panose="05050102010706020507" pitchFamily="18" charset="2"/>
              </a:rPr>
              <a:t>yz</a:t>
            </a:r>
            <a:r>
              <a:rPr lang="en-US" b="1" dirty="0">
                <a:sym typeface="Symbol" panose="05050102010706020507" pitchFamily="18" charset="2"/>
              </a:rPr>
              <a:t>+ 0</a:t>
            </a:r>
          </a:p>
          <a:p>
            <a:pPr>
              <a:buFont typeface="Symbol" panose="05050102010706020507" pitchFamily="18" charset="2"/>
              <a:buChar char="\"/>
            </a:pPr>
            <a:r>
              <a:rPr lang="en-US" b="1" dirty="0">
                <a:sym typeface="Symbol" panose="05050102010706020507" pitchFamily="18" charset="2"/>
              </a:rPr>
              <a:t>Take x as common factor among all elements contains x</a:t>
            </a:r>
            <a:endParaRPr lang="en-US" b="1" dirty="0"/>
          </a:p>
          <a:p>
            <a:pPr>
              <a:buFont typeface="Symbol" panose="05050102010706020507" pitchFamily="18" charset="2"/>
              <a:buChar char="\"/>
            </a:pPr>
            <a:r>
              <a:rPr lang="en-US" b="1" dirty="0"/>
              <a:t>F=x(1+y+z’+z)+ </a:t>
            </a:r>
            <a:r>
              <a:rPr lang="en-US" b="1" dirty="0" err="1"/>
              <a:t>yz</a:t>
            </a:r>
            <a:r>
              <a:rPr lang="en-US" b="1" dirty="0"/>
              <a:t>	) and again </a:t>
            </a:r>
            <a:r>
              <a:rPr lang="en-US" b="1" dirty="0">
                <a:sym typeface="Symbol" panose="05050102010706020507" pitchFamily="18" charset="2"/>
              </a:rPr>
              <a:t>According to law E+1=1 </a:t>
            </a:r>
            <a:r>
              <a:rPr lang="en-US" b="1" dirty="0"/>
              <a:t>F= x+ </a:t>
            </a:r>
            <a:r>
              <a:rPr lang="en-US" b="1" dirty="0" err="1"/>
              <a:t>yz</a:t>
            </a:r>
            <a:r>
              <a:rPr lang="en-US" b="1" dirty="0"/>
              <a:t> (which is the simplified expression we derived from SOP expression).</a:t>
            </a:r>
          </a:p>
          <a:p>
            <a:pPr marL="0" indent="0">
              <a:buNone/>
            </a:pPr>
            <a:r>
              <a:rPr lang="en-US" b="1" dirty="0">
                <a:solidFill>
                  <a:srgbClr val="FF0000"/>
                </a:solidFill>
              </a:rPr>
              <a:t>Conclusion: Product of sum or Sum of Product produce the same simplified function (</a:t>
            </a:r>
            <a:r>
              <a:rPr lang="en-US" b="1" dirty="0" err="1">
                <a:solidFill>
                  <a:srgbClr val="FF0000"/>
                </a:solidFill>
              </a:rPr>
              <a:t>i.e</a:t>
            </a:r>
            <a:r>
              <a:rPr lang="en-US" b="1" dirty="0">
                <a:solidFill>
                  <a:srgbClr val="FF0000"/>
                </a:solidFill>
              </a:rPr>
              <a:t> they are Similar)</a:t>
            </a:r>
          </a:p>
          <a:p>
            <a:pPr marL="0" indent="0">
              <a:buNone/>
            </a:pPr>
            <a:endParaRPr lang="en-US" b="1" dirty="0"/>
          </a:p>
        </p:txBody>
      </p:sp>
    </p:spTree>
    <p:extLst>
      <p:ext uri="{BB962C8B-B14F-4D97-AF65-F5344CB8AC3E}">
        <p14:creationId xmlns:p14="http://schemas.microsoft.com/office/powerpoint/2010/main" val="40302624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Logic gates</a:t>
            </a:r>
          </a:p>
        </p:txBody>
      </p:sp>
      <p:sp>
        <p:nvSpPr>
          <p:cNvPr id="3" name="عنصر نائب للمحتوى 2"/>
          <p:cNvSpPr>
            <a:spLocks noGrp="1"/>
          </p:cNvSpPr>
          <p:nvPr>
            <p:ph idx="1"/>
          </p:nvPr>
        </p:nvSpPr>
        <p:spPr/>
        <p:txBody>
          <a:bodyPr/>
          <a:lstStyle/>
          <a:p>
            <a:pPr marL="914400" indent="0">
              <a:buNone/>
            </a:pPr>
            <a:r>
              <a:rPr lang="en-US" dirty="0"/>
              <a:t>If the inputs donated by A and the output denoted by symbol Y</a:t>
            </a:r>
          </a:p>
          <a:p>
            <a:pPr marL="914400" indent="0">
              <a:buNone/>
            </a:pPr>
            <a:r>
              <a:rPr lang="en-US" dirty="0"/>
              <a:t>We say Y=A’ or F= A   (all these expressions are synonym) </a:t>
            </a:r>
          </a:p>
          <a:p>
            <a:pPr marL="0" indent="0">
              <a:buNone/>
            </a:pPr>
            <a:endParaRPr lang="en-US" dirty="0"/>
          </a:p>
        </p:txBody>
      </p:sp>
      <p:sp>
        <p:nvSpPr>
          <p:cNvPr id="6" name="مربع نص 5"/>
          <p:cNvSpPr txBox="1"/>
          <p:nvPr/>
        </p:nvSpPr>
        <p:spPr>
          <a:xfrm>
            <a:off x="1728786" y="5114925"/>
            <a:ext cx="2743201" cy="461665"/>
          </a:xfrm>
          <a:prstGeom prst="rect">
            <a:avLst/>
          </a:prstGeom>
          <a:noFill/>
        </p:spPr>
        <p:txBody>
          <a:bodyPr wrap="square" rtlCol="0">
            <a:spAutoFit/>
          </a:bodyPr>
          <a:lstStyle/>
          <a:p>
            <a:r>
              <a:rPr lang="en-US" dirty="0"/>
              <a:t> </a:t>
            </a:r>
            <a:r>
              <a:rPr lang="en-US" sz="2400" dirty="0"/>
              <a:t>NOT  gate Symbol</a:t>
            </a:r>
          </a:p>
        </p:txBody>
      </p:sp>
      <p:graphicFrame>
        <p:nvGraphicFramePr>
          <p:cNvPr id="7" name="جدول 6"/>
          <p:cNvGraphicFramePr>
            <a:graphicFrameLocks noGrp="1"/>
          </p:cNvGraphicFramePr>
          <p:nvPr>
            <p:extLst>
              <p:ext uri="{D42A27DB-BD31-4B8C-83A1-F6EECF244321}">
                <p14:modId xmlns:p14="http://schemas.microsoft.com/office/powerpoint/2010/main" val="3398827055"/>
              </p:ext>
            </p:extLst>
          </p:nvPr>
        </p:nvGraphicFramePr>
        <p:xfrm>
          <a:off x="6422127" y="3511866"/>
          <a:ext cx="2800350" cy="1217295"/>
        </p:xfrm>
        <a:graphic>
          <a:graphicData uri="http://schemas.openxmlformats.org/drawingml/2006/table">
            <a:tbl>
              <a:tblPr firstRow="1" bandRow="1">
                <a:tableStyleId>{5C22544A-7EE6-4342-B048-85BDC9FD1C3A}</a:tableStyleId>
              </a:tblPr>
              <a:tblGrid>
                <a:gridCol w="1400175">
                  <a:extLst>
                    <a:ext uri="{9D8B030D-6E8A-4147-A177-3AD203B41FA5}">
                      <a16:colId xmlns:a16="http://schemas.microsoft.com/office/drawing/2014/main" val="20000"/>
                    </a:ext>
                  </a:extLst>
                </a:gridCol>
                <a:gridCol w="1400175">
                  <a:extLst>
                    <a:ext uri="{9D8B030D-6E8A-4147-A177-3AD203B41FA5}">
                      <a16:colId xmlns:a16="http://schemas.microsoft.com/office/drawing/2014/main" val="20001"/>
                    </a:ext>
                  </a:extLst>
                </a:gridCol>
              </a:tblGrid>
              <a:tr h="405765">
                <a:tc>
                  <a:txBody>
                    <a:bodyPr/>
                    <a:lstStyle/>
                    <a:p>
                      <a:pPr algn="ctr"/>
                      <a:r>
                        <a:rPr lang="en-US" dirty="0">
                          <a:solidFill>
                            <a:schemeClr val="tx1"/>
                          </a:solidFill>
                        </a:rPr>
                        <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405765">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05765">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8" name="مربع نص 7"/>
          <p:cNvSpPr txBox="1"/>
          <p:nvPr/>
        </p:nvSpPr>
        <p:spPr>
          <a:xfrm>
            <a:off x="6422127" y="5486549"/>
            <a:ext cx="3514933" cy="461665"/>
          </a:xfrm>
          <a:prstGeom prst="rect">
            <a:avLst/>
          </a:prstGeom>
          <a:noFill/>
        </p:spPr>
        <p:txBody>
          <a:bodyPr wrap="square" rtlCol="0">
            <a:spAutoFit/>
          </a:bodyPr>
          <a:lstStyle/>
          <a:p>
            <a:r>
              <a:rPr lang="en-US" dirty="0"/>
              <a:t> </a:t>
            </a:r>
            <a:r>
              <a:rPr lang="en-US" sz="2400" dirty="0"/>
              <a:t>NOT gate Truth Table</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6858" y="3086098"/>
            <a:ext cx="3806429" cy="1643063"/>
          </a:xfrm>
          <a:prstGeom prst="rect">
            <a:avLst/>
          </a:prstGeom>
        </p:spPr>
      </p:pic>
      <p:cxnSp>
        <p:nvCxnSpPr>
          <p:cNvPr id="10" name="رابط مستقيم 9"/>
          <p:cNvCxnSpPr/>
          <p:nvPr/>
        </p:nvCxnSpPr>
        <p:spPr>
          <a:xfrm flipV="1">
            <a:off x="3972486" y="2045535"/>
            <a:ext cx="272762" cy="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03230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71061" y="139839"/>
            <a:ext cx="11516139" cy="888862"/>
          </a:xfrm>
        </p:spPr>
        <p:txBody>
          <a:bodyPr/>
          <a:lstStyle/>
          <a:p>
            <a:r>
              <a:rPr lang="en-US" dirty="0"/>
              <a:t>Simplification Using K-map</a:t>
            </a:r>
          </a:p>
        </p:txBody>
      </p:sp>
      <p:sp>
        <p:nvSpPr>
          <p:cNvPr id="3" name="عنصر نائب للمحتوى 2"/>
          <p:cNvSpPr>
            <a:spLocks noGrp="1"/>
          </p:cNvSpPr>
          <p:nvPr>
            <p:ph idx="1"/>
          </p:nvPr>
        </p:nvSpPr>
        <p:spPr>
          <a:xfrm>
            <a:off x="371061" y="1128713"/>
            <a:ext cx="11516139" cy="5586411"/>
          </a:xfrm>
        </p:spPr>
        <p:txBody>
          <a:bodyPr/>
          <a:lstStyle/>
          <a:p>
            <a:r>
              <a:rPr lang="en-US" dirty="0"/>
              <a:t>K-Map method is most suitable for minimizing Boolean functions of 2 variables to 5 variables. Now, let us discuss about the K-Maps for 2 to 5 variables one by one.</a:t>
            </a:r>
          </a:p>
          <a:p>
            <a:r>
              <a:rPr lang="en-US" dirty="0"/>
              <a:t>The number of cells in 2 variable K-map is four, and 3 variables are 8 .. The general rule for the number of cells in K-map is of n variables is  2</a:t>
            </a:r>
            <a:r>
              <a:rPr lang="en-US" baseline="30000" dirty="0"/>
              <a:t>n</a:t>
            </a:r>
            <a:r>
              <a:rPr lang="en-US" dirty="0"/>
              <a:t> as shown in figure: </a:t>
            </a:r>
          </a:p>
          <a:p>
            <a:r>
              <a:rPr lang="en-US" dirty="0"/>
              <a:t>The map contains cell for each possible input combination. </a:t>
            </a:r>
          </a:p>
          <a:p>
            <a:pPr marL="0" indent="0">
              <a:buNone/>
            </a:pPr>
            <a:endParaRPr lang="en-US"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4471" y="4443413"/>
            <a:ext cx="1847850" cy="1714500"/>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72617" y="4443413"/>
            <a:ext cx="2066925" cy="1762125"/>
          </a:xfrm>
          <a:prstGeom prst="rect">
            <a:avLst/>
          </a:prstGeom>
        </p:spPr>
      </p:pic>
      <p:pic>
        <p:nvPicPr>
          <p:cNvPr id="6" name="صورة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0778" y="4143374"/>
            <a:ext cx="2362200" cy="2571750"/>
          </a:xfrm>
          <a:prstGeom prst="rect">
            <a:avLst/>
          </a:prstGeom>
        </p:spPr>
      </p:pic>
      <p:pic>
        <p:nvPicPr>
          <p:cNvPr id="7" name="صورة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92978" y="4100512"/>
            <a:ext cx="4281394" cy="2514600"/>
          </a:xfrm>
          <a:prstGeom prst="rect">
            <a:avLst/>
          </a:prstGeom>
        </p:spPr>
      </p:pic>
    </p:spTree>
    <p:extLst>
      <p:ext uri="{BB962C8B-B14F-4D97-AF65-F5344CB8AC3E}">
        <p14:creationId xmlns:p14="http://schemas.microsoft.com/office/powerpoint/2010/main" val="8029172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71061" y="139839"/>
            <a:ext cx="11516139" cy="1003162"/>
          </a:xfrm>
        </p:spPr>
        <p:txBody>
          <a:bodyPr/>
          <a:lstStyle/>
          <a:p>
            <a:r>
              <a:rPr lang="en-US" b="1" dirty="0"/>
              <a:t>Rules for Simplifying K-maps</a:t>
            </a:r>
            <a:endParaRPr lang="en-US" dirty="0"/>
          </a:p>
        </p:txBody>
      </p:sp>
      <p:sp>
        <p:nvSpPr>
          <p:cNvPr id="3" name="عنصر نائب للمحتوى 2"/>
          <p:cNvSpPr>
            <a:spLocks noGrp="1"/>
          </p:cNvSpPr>
          <p:nvPr>
            <p:ph idx="1"/>
          </p:nvPr>
        </p:nvSpPr>
        <p:spPr>
          <a:xfrm>
            <a:off x="371061" y="1143001"/>
            <a:ext cx="11516139" cy="5500687"/>
          </a:xfrm>
        </p:spPr>
        <p:txBody>
          <a:bodyPr>
            <a:normAutofit lnSpcReduction="10000"/>
          </a:bodyPr>
          <a:lstStyle/>
          <a:p>
            <a:r>
              <a:rPr lang="en-US" dirty="0"/>
              <a:t>Select the respective K-map based on the number of variables present in the Boolean function.</a:t>
            </a:r>
          </a:p>
          <a:p>
            <a:r>
              <a:rPr lang="en-US" dirty="0"/>
              <a:t>If the Boolean function is given as sum of min terms form, then place the ones at respective min term cells in the K-map. If the Boolean function is given as sum of products form, then place the ones in all possible cells of K-map for which the given product terms are valid.</a:t>
            </a:r>
          </a:p>
          <a:p>
            <a:r>
              <a:rPr lang="en-US" dirty="0"/>
              <a:t>Check for the possibilities of grouping maximum number of adjacent ones. It should be powers of two. Start from highest power of two and up to least power of two. Highest power is equal to the number of variables considered in K-map and least power is zero.</a:t>
            </a:r>
          </a:p>
          <a:p>
            <a:r>
              <a:rPr lang="en-US" dirty="0"/>
              <a:t>Each grouping (cube) will give either a literal or one product term. It is known as </a:t>
            </a:r>
            <a:r>
              <a:rPr lang="en-US" b="1" dirty="0"/>
              <a:t>prime </a:t>
            </a:r>
            <a:r>
              <a:rPr lang="en-US" b="1" dirty="0" err="1"/>
              <a:t>implicant</a:t>
            </a:r>
            <a:r>
              <a:rPr lang="en-US" dirty="0"/>
              <a:t>. The prime </a:t>
            </a:r>
            <a:r>
              <a:rPr lang="en-US" dirty="0" err="1"/>
              <a:t>implicant</a:t>
            </a:r>
            <a:r>
              <a:rPr lang="en-US" dirty="0"/>
              <a:t> is said to be </a:t>
            </a:r>
            <a:r>
              <a:rPr lang="en-US" b="1" dirty="0"/>
              <a:t>essential prime </a:t>
            </a:r>
            <a:r>
              <a:rPr lang="en-US" b="1" dirty="0" err="1"/>
              <a:t>implicant</a:t>
            </a:r>
            <a:r>
              <a:rPr lang="en-US" dirty="0"/>
              <a:t>, if at least single ‘1’ is not covered with any other groupings but only that grouping covers.</a:t>
            </a:r>
          </a:p>
          <a:p>
            <a:endParaRPr lang="en-US" dirty="0"/>
          </a:p>
          <a:p>
            <a:endParaRPr lang="en-US" dirty="0"/>
          </a:p>
        </p:txBody>
      </p:sp>
    </p:spTree>
    <p:extLst>
      <p:ext uri="{BB962C8B-B14F-4D97-AF65-F5344CB8AC3E}">
        <p14:creationId xmlns:p14="http://schemas.microsoft.com/office/powerpoint/2010/main" val="38402503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71061" y="139838"/>
            <a:ext cx="11516139" cy="817425"/>
          </a:xfrm>
        </p:spPr>
        <p:txBody>
          <a:bodyPr/>
          <a:lstStyle/>
          <a:p>
            <a:r>
              <a:rPr lang="en-US" dirty="0"/>
              <a:t>Example-1</a:t>
            </a:r>
          </a:p>
        </p:txBody>
      </p:sp>
      <p:sp>
        <p:nvSpPr>
          <p:cNvPr id="3" name="عنصر نائب للمحتوى 2"/>
          <p:cNvSpPr>
            <a:spLocks noGrp="1"/>
          </p:cNvSpPr>
          <p:nvPr>
            <p:ph idx="1"/>
          </p:nvPr>
        </p:nvSpPr>
        <p:spPr>
          <a:xfrm>
            <a:off x="371061" y="957263"/>
            <a:ext cx="11516139" cy="5614987"/>
          </a:xfrm>
        </p:spPr>
        <p:txBody>
          <a:bodyPr>
            <a:normAutofit fontScale="92500" lnSpcReduction="20000"/>
          </a:bodyPr>
          <a:lstStyle/>
          <a:p>
            <a:r>
              <a:rPr lang="en-US" dirty="0"/>
              <a:t>Let us </a:t>
            </a:r>
            <a:r>
              <a:rPr lang="en-US" b="1" dirty="0"/>
              <a:t>simplify</a:t>
            </a:r>
            <a:r>
              <a:rPr lang="en-US" dirty="0"/>
              <a:t> the following Boolean function represented in SOP.</a:t>
            </a:r>
          </a:p>
          <a:p>
            <a:pPr marL="0" indent="0" algn="ctr">
              <a:buNone/>
            </a:pPr>
            <a:r>
              <a:rPr lang="en-US" dirty="0"/>
              <a:t>F(</a:t>
            </a:r>
            <a:r>
              <a:rPr lang="en-US" dirty="0" err="1"/>
              <a:t>x,y,z,w</a:t>
            </a:r>
            <a:r>
              <a:rPr lang="en-US" dirty="0"/>
              <a:t>)= </a:t>
            </a:r>
            <a:r>
              <a:rPr lang="en-US" b="1" dirty="0"/>
              <a:t>WX’Y’ + WY + W’YZ’</a:t>
            </a:r>
          </a:p>
          <a:p>
            <a:pPr algn="just"/>
            <a:r>
              <a:rPr lang="en-US" b="1" dirty="0"/>
              <a:t>Solution: we need K-map of 4-variables</a:t>
            </a:r>
          </a:p>
          <a:p>
            <a:pPr marL="0" indent="0" algn="just">
              <a:buNone/>
            </a:pPr>
            <a:r>
              <a:rPr lang="en-US" b="1" dirty="0"/>
              <a:t>Put 1 in each cell correspond to any of product term in the</a:t>
            </a:r>
          </a:p>
          <a:p>
            <a:pPr marL="0" indent="0" algn="just">
              <a:buNone/>
            </a:pPr>
            <a:r>
              <a:rPr lang="en-US" b="1" dirty="0"/>
              <a:t>expression</a:t>
            </a:r>
          </a:p>
          <a:p>
            <a:pPr algn="just"/>
            <a:endParaRPr lang="en-US" b="1" dirty="0"/>
          </a:p>
          <a:p>
            <a:pPr algn="just"/>
            <a:r>
              <a:rPr lang="en-US" dirty="0"/>
              <a:t>There are three possibilities of grouping 4</a:t>
            </a:r>
          </a:p>
          <a:p>
            <a:pPr marL="0" indent="0" algn="just">
              <a:buNone/>
            </a:pPr>
            <a:r>
              <a:rPr lang="en-US" dirty="0"/>
              <a:t> adjacent ones as in figure.</a:t>
            </a:r>
          </a:p>
          <a:p>
            <a:pPr marL="0" indent="0" algn="just">
              <a:buNone/>
            </a:pPr>
            <a:r>
              <a:rPr lang="en-US" dirty="0"/>
              <a:t>Simplified F=</a:t>
            </a:r>
            <a:r>
              <a:rPr lang="en-US" dirty="0" err="1"/>
              <a:t>wx</a:t>
            </a:r>
            <a:r>
              <a:rPr lang="en-US" dirty="0"/>
              <a:t>’+</a:t>
            </a:r>
            <a:r>
              <a:rPr lang="en-US" dirty="0" err="1"/>
              <a:t>wy+yz</a:t>
            </a:r>
            <a:r>
              <a:rPr lang="en-US" dirty="0"/>
              <a:t>’ </a:t>
            </a:r>
          </a:p>
          <a:p>
            <a:r>
              <a:rPr lang="en-US" dirty="0"/>
              <a:t>In this case in each group (cube) if variable is  fixed </a:t>
            </a:r>
          </a:p>
          <a:p>
            <a:pPr marL="0" indent="0">
              <a:buNone/>
            </a:pPr>
            <a:r>
              <a:rPr lang="en-US" dirty="0"/>
              <a:t>Unchanged and =1 then use the variable without </a:t>
            </a:r>
          </a:p>
          <a:p>
            <a:pPr marL="0" indent="0">
              <a:buNone/>
            </a:pPr>
            <a:r>
              <a:rPr lang="en-US" dirty="0"/>
              <a:t>complement while If variable fixed and =0 use the variable</a:t>
            </a:r>
          </a:p>
          <a:p>
            <a:pPr marL="0" indent="0">
              <a:buNone/>
            </a:pPr>
            <a:r>
              <a:rPr lang="en-US" dirty="0"/>
              <a:t> with complement</a:t>
            </a:r>
          </a:p>
          <a:p>
            <a:pPr marL="0" indent="0" algn="just">
              <a:buNone/>
            </a:pPr>
            <a:endParaRPr lang="en-US"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58299" y="1977301"/>
            <a:ext cx="2333625" cy="2038350"/>
          </a:xfrm>
          <a:prstGeom prst="rect">
            <a:avLst/>
          </a:prstGeom>
        </p:spPr>
      </p:pic>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10587" y="4303350"/>
            <a:ext cx="4067175" cy="1981200"/>
          </a:xfrm>
          <a:prstGeom prst="rect">
            <a:avLst/>
          </a:prstGeom>
        </p:spPr>
      </p:pic>
    </p:spTree>
    <p:extLst>
      <p:ext uri="{BB962C8B-B14F-4D97-AF65-F5344CB8AC3E}">
        <p14:creationId xmlns:p14="http://schemas.microsoft.com/office/powerpoint/2010/main" val="9800387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71061" y="139838"/>
            <a:ext cx="11516139" cy="860287"/>
          </a:xfrm>
        </p:spPr>
        <p:txBody>
          <a:bodyPr/>
          <a:lstStyle/>
          <a:p>
            <a:r>
              <a:rPr lang="en-US" dirty="0"/>
              <a:t>Example-2</a:t>
            </a:r>
          </a:p>
        </p:txBody>
      </p:sp>
      <p:sp>
        <p:nvSpPr>
          <p:cNvPr id="3" name="عنصر نائب للمحتوى 2"/>
          <p:cNvSpPr>
            <a:spLocks noGrp="1"/>
          </p:cNvSpPr>
          <p:nvPr>
            <p:ph idx="1"/>
          </p:nvPr>
        </p:nvSpPr>
        <p:spPr>
          <a:xfrm>
            <a:off x="371061" y="1000125"/>
            <a:ext cx="11516139" cy="5857875"/>
          </a:xfrm>
        </p:spPr>
        <p:txBody>
          <a:bodyPr>
            <a:normAutofit fontScale="92500" lnSpcReduction="10000"/>
          </a:bodyPr>
          <a:lstStyle/>
          <a:p>
            <a:r>
              <a:rPr lang="en-US" dirty="0"/>
              <a:t>Let us </a:t>
            </a:r>
            <a:r>
              <a:rPr lang="en-US" b="1" dirty="0"/>
              <a:t>simplify</a:t>
            </a:r>
            <a:r>
              <a:rPr lang="en-US" dirty="0"/>
              <a:t> the following Boolean function represented in POS as </a:t>
            </a:r>
          </a:p>
          <a:p>
            <a:pPr marL="0" indent="0">
              <a:buNone/>
            </a:pPr>
            <a:r>
              <a:rPr lang="en-US" dirty="0"/>
              <a:t>In this case each sum term is represented by zero in the corresponding cell</a:t>
            </a:r>
          </a:p>
          <a:p>
            <a:pPr marL="0" indent="0" algn="ctr">
              <a:buNone/>
            </a:pPr>
            <a:r>
              <a:rPr lang="en-US" dirty="0"/>
              <a:t>F(</a:t>
            </a:r>
            <a:r>
              <a:rPr lang="en-US" dirty="0" err="1"/>
              <a:t>x,y,z</a:t>
            </a:r>
            <a:r>
              <a:rPr lang="en-US" dirty="0"/>
              <a:t>)= </a:t>
            </a:r>
            <a:r>
              <a:rPr lang="en-US" dirty="0">
                <a:sym typeface="Symbol" panose="05050102010706020507" pitchFamily="18" charset="2"/>
              </a:rPr>
              <a:t> M(0,1, 2, 4) Consider Z is LSB</a:t>
            </a:r>
          </a:p>
          <a:p>
            <a:pPr algn="just"/>
            <a:r>
              <a:rPr lang="en-US" dirty="0">
                <a:sym typeface="Symbol" panose="05050102010706020507" pitchFamily="18" charset="2"/>
              </a:rPr>
              <a:t>This represented in the K-map as follow</a:t>
            </a:r>
          </a:p>
          <a:p>
            <a:pPr marL="0" indent="0" algn="just">
              <a:buNone/>
            </a:pPr>
            <a:endParaRPr lang="en-US" dirty="0">
              <a:sym typeface="Symbol" panose="05050102010706020507" pitchFamily="18" charset="2"/>
            </a:endParaRPr>
          </a:p>
          <a:p>
            <a:pPr algn="just"/>
            <a:r>
              <a:rPr lang="en-US" dirty="0">
                <a:sym typeface="Symbol" panose="05050102010706020507" pitchFamily="18" charset="2"/>
              </a:rPr>
              <a:t>Grouping the zeros to get the simplified expression in</a:t>
            </a:r>
          </a:p>
          <a:p>
            <a:pPr marL="0" indent="0" algn="just">
              <a:buNone/>
            </a:pPr>
            <a:r>
              <a:rPr lang="en-US" dirty="0">
                <a:sym typeface="Symbol" panose="05050102010706020507" pitchFamily="18" charset="2"/>
              </a:rPr>
              <a:t>in POS form.</a:t>
            </a:r>
          </a:p>
          <a:p>
            <a:pPr algn="just"/>
            <a:endParaRPr lang="en-US" dirty="0">
              <a:sym typeface="Symbol" panose="05050102010706020507" pitchFamily="18" charset="2"/>
            </a:endParaRPr>
          </a:p>
          <a:p>
            <a:pPr marL="0" indent="0" algn="just">
              <a:buNone/>
            </a:pPr>
            <a:endParaRPr lang="en-US" dirty="0"/>
          </a:p>
          <a:p>
            <a:r>
              <a:rPr lang="en-US" dirty="0"/>
              <a:t>This produce simplified expression F=(</a:t>
            </a:r>
            <a:r>
              <a:rPr lang="en-US" dirty="0" err="1"/>
              <a:t>x+y</a:t>
            </a:r>
            <a:r>
              <a:rPr lang="en-US" dirty="0"/>
              <a:t>)(</a:t>
            </a:r>
            <a:r>
              <a:rPr lang="en-US" dirty="0" err="1"/>
              <a:t>y+z</a:t>
            </a:r>
            <a:r>
              <a:rPr lang="en-US" dirty="0"/>
              <a:t>)(</a:t>
            </a:r>
            <a:r>
              <a:rPr lang="en-US" dirty="0" err="1"/>
              <a:t>z+x</a:t>
            </a:r>
            <a:r>
              <a:rPr lang="en-US" dirty="0"/>
              <a:t>)</a:t>
            </a:r>
          </a:p>
          <a:p>
            <a:r>
              <a:rPr lang="en-US" dirty="0"/>
              <a:t>In this case in each group (cube of zeros) if variable is </a:t>
            </a:r>
          </a:p>
          <a:p>
            <a:pPr marL="0" indent="0">
              <a:buNone/>
            </a:pPr>
            <a:r>
              <a:rPr lang="en-US" dirty="0"/>
              <a:t>fixed and =0 then use the variable without complement </a:t>
            </a:r>
          </a:p>
          <a:p>
            <a:pPr marL="0" indent="0">
              <a:buNone/>
            </a:pPr>
            <a:r>
              <a:rPr lang="en-US" dirty="0"/>
              <a:t>While If variable fixed and =1 use the variable with complement</a:t>
            </a: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62974" y="2283618"/>
            <a:ext cx="3024188" cy="1645444"/>
          </a:xfrm>
          <a:prstGeom prst="rect">
            <a:avLst/>
          </a:prstGeom>
        </p:spPr>
      </p:pic>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96287" y="4095752"/>
            <a:ext cx="3048000" cy="2095500"/>
          </a:xfrm>
          <a:prstGeom prst="rect">
            <a:avLst/>
          </a:prstGeom>
        </p:spPr>
      </p:pic>
    </p:spTree>
    <p:extLst>
      <p:ext uri="{BB962C8B-B14F-4D97-AF65-F5344CB8AC3E}">
        <p14:creationId xmlns:p14="http://schemas.microsoft.com/office/powerpoint/2010/main" val="41084920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Logic gates</a:t>
            </a:r>
          </a:p>
        </p:txBody>
      </p:sp>
      <p:sp>
        <p:nvSpPr>
          <p:cNvPr id="3" name="عنصر نائب للمحتوى 2"/>
          <p:cNvSpPr>
            <a:spLocks noGrp="1"/>
          </p:cNvSpPr>
          <p:nvPr>
            <p:ph idx="1"/>
          </p:nvPr>
        </p:nvSpPr>
        <p:spPr>
          <a:xfrm>
            <a:off x="371061" y="1465401"/>
            <a:ext cx="11516139" cy="5078273"/>
          </a:xfrm>
        </p:spPr>
        <p:txBody>
          <a:bodyPr>
            <a:normAutofit/>
          </a:bodyPr>
          <a:lstStyle/>
          <a:p>
            <a:pPr marL="514350" indent="-514350">
              <a:buFont typeface="+mj-lt"/>
              <a:buAutoNum type="arabicPeriod" startAt="2"/>
            </a:pPr>
            <a:r>
              <a:rPr lang="en-US" dirty="0"/>
              <a:t>AND gate</a:t>
            </a:r>
          </a:p>
          <a:p>
            <a:pPr marL="914400" indent="0">
              <a:buNone/>
            </a:pPr>
            <a:r>
              <a:rPr lang="en-US" dirty="0"/>
              <a:t>this gate has 2 or more inputs and only one output. </a:t>
            </a:r>
          </a:p>
          <a:p>
            <a:pPr marL="914400" indent="0">
              <a:buNone/>
            </a:pPr>
            <a:r>
              <a:rPr lang="en-US" dirty="0"/>
              <a:t>The output is true if all of its inputs are true otherwise output is false. True and false are binary values which are represented by logic 1 and logic 0.</a:t>
            </a:r>
          </a:p>
          <a:p>
            <a:pPr marL="914400" indent="0">
              <a:buNone/>
            </a:pPr>
            <a:r>
              <a:rPr lang="en-US" dirty="0"/>
              <a:t>Logic 1: represented inside computer with signal strength of 5 volt.</a:t>
            </a:r>
          </a:p>
          <a:p>
            <a:pPr marL="914400" indent="0">
              <a:buNone/>
            </a:pPr>
            <a:r>
              <a:rPr lang="en-US" dirty="0"/>
              <a:t>Logic 0: represented inside computer with signal strength of 0 volt.</a:t>
            </a:r>
          </a:p>
          <a:p>
            <a:pPr marL="914400" indent="0">
              <a:buNone/>
            </a:pPr>
            <a:r>
              <a:rPr lang="en-US" dirty="0"/>
              <a:t>Consider AND gate with 2-input its symbol and its truth table T </a:t>
            </a:r>
            <a:r>
              <a:rPr lang="en-US" dirty="0" err="1"/>
              <a:t>T</a:t>
            </a:r>
            <a:r>
              <a:rPr lang="en-US" dirty="0"/>
              <a:t> (table determine the output for all possible input values) are shown on next slide</a:t>
            </a:r>
          </a:p>
          <a:p>
            <a:pPr marL="914400" indent="0">
              <a:buNone/>
            </a:pPr>
            <a:endParaRPr lang="en-US" dirty="0"/>
          </a:p>
        </p:txBody>
      </p:sp>
    </p:spTree>
    <p:extLst>
      <p:ext uri="{BB962C8B-B14F-4D97-AF65-F5344CB8AC3E}">
        <p14:creationId xmlns:p14="http://schemas.microsoft.com/office/powerpoint/2010/main" val="13539889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Logic gates</a:t>
            </a:r>
          </a:p>
        </p:txBody>
      </p:sp>
      <p:sp>
        <p:nvSpPr>
          <p:cNvPr id="3" name="عنصر نائب للمحتوى 2"/>
          <p:cNvSpPr>
            <a:spLocks noGrp="1"/>
          </p:cNvSpPr>
          <p:nvPr>
            <p:ph idx="1"/>
          </p:nvPr>
        </p:nvSpPr>
        <p:spPr/>
        <p:txBody>
          <a:bodyPr/>
          <a:lstStyle/>
          <a:p>
            <a:pPr marL="914400" indent="0">
              <a:buNone/>
            </a:pPr>
            <a:r>
              <a:rPr lang="en-US" dirty="0"/>
              <a:t>If the inputs donated by A and B and the output denoted by symbol Y</a:t>
            </a:r>
          </a:p>
          <a:p>
            <a:pPr marL="914400" indent="0">
              <a:buNone/>
            </a:pPr>
            <a:r>
              <a:rPr lang="en-US" dirty="0"/>
              <a:t>We say Y=A.B or F=AB or F=A AND B (all these expressions are synonym) </a:t>
            </a:r>
          </a:p>
          <a:p>
            <a:pPr marL="0" indent="0">
              <a:buNone/>
            </a:pPr>
            <a:endParaRPr lang="en-US"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8749" y="3262312"/>
            <a:ext cx="3973926" cy="1852613"/>
          </a:xfrm>
          <a:prstGeom prst="rect">
            <a:avLst/>
          </a:prstGeom>
        </p:spPr>
      </p:pic>
      <p:sp>
        <p:nvSpPr>
          <p:cNvPr id="6" name="مربع نص 5"/>
          <p:cNvSpPr txBox="1"/>
          <p:nvPr/>
        </p:nvSpPr>
        <p:spPr>
          <a:xfrm>
            <a:off x="1728786" y="5114925"/>
            <a:ext cx="2743201" cy="461665"/>
          </a:xfrm>
          <a:prstGeom prst="rect">
            <a:avLst/>
          </a:prstGeom>
          <a:noFill/>
        </p:spPr>
        <p:txBody>
          <a:bodyPr wrap="square" rtlCol="0">
            <a:spAutoFit/>
          </a:bodyPr>
          <a:lstStyle/>
          <a:p>
            <a:r>
              <a:rPr lang="en-US" dirty="0"/>
              <a:t> </a:t>
            </a:r>
            <a:r>
              <a:rPr lang="en-US" sz="2400" dirty="0"/>
              <a:t>AND gate Symbol</a:t>
            </a:r>
          </a:p>
        </p:txBody>
      </p:sp>
      <p:graphicFrame>
        <p:nvGraphicFramePr>
          <p:cNvPr id="7" name="جدول 6"/>
          <p:cNvGraphicFramePr>
            <a:graphicFrameLocks noGrp="1"/>
          </p:cNvGraphicFramePr>
          <p:nvPr>
            <p:extLst>
              <p:ext uri="{D42A27DB-BD31-4B8C-83A1-F6EECF244321}">
                <p14:modId xmlns:p14="http://schemas.microsoft.com/office/powerpoint/2010/main" val="320349903"/>
              </p:ext>
            </p:extLst>
          </p:nvPr>
        </p:nvGraphicFramePr>
        <p:xfrm>
          <a:off x="5936456" y="3228975"/>
          <a:ext cx="4200525" cy="2028825"/>
        </p:xfrm>
        <a:graphic>
          <a:graphicData uri="http://schemas.openxmlformats.org/drawingml/2006/table">
            <a:tbl>
              <a:tblPr firstRow="1" bandRow="1">
                <a:tableStyleId>{5C22544A-7EE6-4342-B048-85BDC9FD1C3A}</a:tableStyleId>
              </a:tblPr>
              <a:tblGrid>
                <a:gridCol w="1400175">
                  <a:extLst>
                    <a:ext uri="{9D8B030D-6E8A-4147-A177-3AD203B41FA5}">
                      <a16:colId xmlns:a16="http://schemas.microsoft.com/office/drawing/2014/main" val="20000"/>
                    </a:ext>
                  </a:extLst>
                </a:gridCol>
                <a:gridCol w="1400175">
                  <a:extLst>
                    <a:ext uri="{9D8B030D-6E8A-4147-A177-3AD203B41FA5}">
                      <a16:colId xmlns:a16="http://schemas.microsoft.com/office/drawing/2014/main" val="20001"/>
                    </a:ext>
                  </a:extLst>
                </a:gridCol>
                <a:gridCol w="1400175">
                  <a:extLst>
                    <a:ext uri="{9D8B030D-6E8A-4147-A177-3AD203B41FA5}">
                      <a16:colId xmlns:a16="http://schemas.microsoft.com/office/drawing/2014/main" val="20002"/>
                    </a:ext>
                  </a:extLst>
                </a:gridCol>
              </a:tblGrid>
              <a:tr h="405765">
                <a:tc>
                  <a:txBody>
                    <a:bodyPr/>
                    <a:lstStyle/>
                    <a:p>
                      <a:pPr algn="ctr"/>
                      <a:r>
                        <a:rPr lang="en-US" dirty="0">
                          <a:solidFill>
                            <a:schemeClr val="tx1"/>
                          </a:solidFill>
                        </a:rPr>
                        <a:t>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405765">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05765">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05765">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05765">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8" name="مربع نص 7"/>
          <p:cNvSpPr txBox="1"/>
          <p:nvPr/>
        </p:nvSpPr>
        <p:spPr>
          <a:xfrm>
            <a:off x="6422127" y="5486549"/>
            <a:ext cx="3514933" cy="461665"/>
          </a:xfrm>
          <a:prstGeom prst="rect">
            <a:avLst/>
          </a:prstGeom>
          <a:noFill/>
        </p:spPr>
        <p:txBody>
          <a:bodyPr wrap="square" rtlCol="0">
            <a:spAutoFit/>
          </a:bodyPr>
          <a:lstStyle/>
          <a:p>
            <a:r>
              <a:rPr lang="en-US" dirty="0"/>
              <a:t> </a:t>
            </a:r>
            <a:r>
              <a:rPr lang="en-US" sz="2400" dirty="0"/>
              <a:t>AND gate Truth Table</a:t>
            </a:r>
          </a:p>
        </p:txBody>
      </p:sp>
    </p:spTree>
    <p:extLst>
      <p:ext uri="{BB962C8B-B14F-4D97-AF65-F5344CB8AC3E}">
        <p14:creationId xmlns:p14="http://schemas.microsoft.com/office/powerpoint/2010/main" val="42901677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Logic gates</a:t>
            </a:r>
          </a:p>
        </p:txBody>
      </p:sp>
      <p:sp>
        <p:nvSpPr>
          <p:cNvPr id="3" name="عنصر نائب للمحتوى 2"/>
          <p:cNvSpPr>
            <a:spLocks noGrp="1"/>
          </p:cNvSpPr>
          <p:nvPr>
            <p:ph idx="1"/>
          </p:nvPr>
        </p:nvSpPr>
        <p:spPr>
          <a:xfrm>
            <a:off x="371061" y="1465401"/>
            <a:ext cx="11516139" cy="5078273"/>
          </a:xfrm>
        </p:spPr>
        <p:txBody>
          <a:bodyPr>
            <a:normAutofit/>
          </a:bodyPr>
          <a:lstStyle/>
          <a:p>
            <a:pPr marL="514350" indent="-514350">
              <a:buFont typeface="+mj-lt"/>
              <a:buAutoNum type="arabicPeriod" startAt="3"/>
            </a:pPr>
            <a:r>
              <a:rPr lang="en-US" dirty="0"/>
              <a:t>OR gate</a:t>
            </a:r>
          </a:p>
          <a:p>
            <a:pPr marL="914400" indent="0">
              <a:buNone/>
            </a:pPr>
            <a:r>
              <a:rPr lang="en-US" dirty="0"/>
              <a:t>this gate has 2 or more inputs and only one output. </a:t>
            </a:r>
          </a:p>
          <a:p>
            <a:pPr marL="914400" indent="0">
              <a:buNone/>
            </a:pPr>
            <a:r>
              <a:rPr lang="en-US" dirty="0"/>
              <a:t>The output is False if all of its inputs are False otherwise output is True. </a:t>
            </a:r>
          </a:p>
          <a:p>
            <a:pPr marL="914400" indent="0">
              <a:buNone/>
            </a:pPr>
            <a:r>
              <a:rPr lang="en-US" dirty="0"/>
              <a:t>Consider OR gate with 2-input its symbol and its Truth Table TT (table determine the output for all possible input values) are shown on next slide</a:t>
            </a:r>
          </a:p>
          <a:p>
            <a:pPr marL="914400" indent="0">
              <a:buNone/>
            </a:pPr>
            <a:endParaRPr lang="en-US" dirty="0"/>
          </a:p>
        </p:txBody>
      </p:sp>
    </p:spTree>
    <p:extLst>
      <p:ext uri="{BB962C8B-B14F-4D97-AF65-F5344CB8AC3E}">
        <p14:creationId xmlns:p14="http://schemas.microsoft.com/office/powerpoint/2010/main" val="145141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Logic gates</a:t>
            </a:r>
          </a:p>
        </p:txBody>
      </p:sp>
      <p:sp>
        <p:nvSpPr>
          <p:cNvPr id="3" name="عنصر نائب للمحتوى 2"/>
          <p:cNvSpPr>
            <a:spLocks noGrp="1"/>
          </p:cNvSpPr>
          <p:nvPr>
            <p:ph idx="1"/>
          </p:nvPr>
        </p:nvSpPr>
        <p:spPr/>
        <p:txBody>
          <a:bodyPr/>
          <a:lstStyle/>
          <a:p>
            <a:pPr marL="914400" indent="0">
              <a:buNone/>
            </a:pPr>
            <a:r>
              <a:rPr lang="en-US" dirty="0"/>
              <a:t>If the inputs donated by A and B and the output denoted by symbol Y</a:t>
            </a:r>
          </a:p>
          <a:p>
            <a:pPr marL="914400" indent="0">
              <a:buNone/>
            </a:pPr>
            <a:r>
              <a:rPr lang="en-US" dirty="0"/>
              <a:t>We say Y=A+B or F=A OR B (all these expressions are synonym) </a:t>
            </a:r>
          </a:p>
          <a:p>
            <a:pPr marL="0" indent="0">
              <a:buNone/>
            </a:pPr>
            <a:endParaRPr lang="en-US" dirty="0"/>
          </a:p>
        </p:txBody>
      </p:sp>
      <p:sp>
        <p:nvSpPr>
          <p:cNvPr id="6" name="مربع نص 5"/>
          <p:cNvSpPr txBox="1"/>
          <p:nvPr/>
        </p:nvSpPr>
        <p:spPr>
          <a:xfrm>
            <a:off x="1728786" y="5114925"/>
            <a:ext cx="2743201" cy="461665"/>
          </a:xfrm>
          <a:prstGeom prst="rect">
            <a:avLst/>
          </a:prstGeom>
          <a:noFill/>
        </p:spPr>
        <p:txBody>
          <a:bodyPr wrap="square" rtlCol="0">
            <a:spAutoFit/>
          </a:bodyPr>
          <a:lstStyle/>
          <a:p>
            <a:r>
              <a:rPr lang="en-US" dirty="0"/>
              <a:t> </a:t>
            </a:r>
            <a:r>
              <a:rPr lang="en-US" sz="2400" dirty="0"/>
              <a:t>OR gate Symbol</a:t>
            </a:r>
          </a:p>
        </p:txBody>
      </p:sp>
      <p:graphicFrame>
        <p:nvGraphicFramePr>
          <p:cNvPr id="7" name="جدول 6"/>
          <p:cNvGraphicFramePr>
            <a:graphicFrameLocks noGrp="1"/>
          </p:cNvGraphicFramePr>
          <p:nvPr>
            <p:extLst>
              <p:ext uri="{D42A27DB-BD31-4B8C-83A1-F6EECF244321}">
                <p14:modId xmlns:p14="http://schemas.microsoft.com/office/powerpoint/2010/main" val="1917187172"/>
              </p:ext>
            </p:extLst>
          </p:nvPr>
        </p:nvGraphicFramePr>
        <p:xfrm>
          <a:off x="5936456" y="3228975"/>
          <a:ext cx="4200525" cy="2028825"/>
        </p:xfrm>
        <a:graphic>
          <a:graphicData uri="http://schemas.openxmlformats.org/drawingml/2006/table">
            <a:tbl>
              <a:tblPr firstRow="1" bandRow="1">
                <a:tableStyleId>{5C22544A-7EE6-4342-B048-85BDC9FD1C3A}</a:tableStyleId>
              </a:tblPr>
              <a:tblGrid>
                <a:gridCol w="1400175">
                  <a:extLst>
                    <a:ext uri="{9D8B030D-6E8A-4147-A177-3AD203B41FA5}">
                      <a16:colId xmlns:a16="http://schemas.microsoft.com/office/drawing/2014/main" val="20000"/>
                    </a:ext>
                  </a:extLst>
                </a:gridCol>
                <a:gridCol w="1400175">
                  <a:extLst>
                    <a:ext uri="{9D8B030D-6E8A-4147-A177-3AD203B41FA5}">
                      <a16:colId xmlns:a16="http://schemas.microsoft.com/office/drawing/2014/main" val="20001"/>
                    </a:ext>
                  </a:extLst>
                </a:gridCol>
                <a:gridCol w="1400175">
                  <a:extLst>
                    <a:ext uri="{9D8B030D-6E8A-4147-A177-3AD203B41FA5}">
                      <a16:colId xmlns:a16="http://schemas.microsoft.com/office/drawing/2014/main" val="20002"/>
                    </a:ext>
                  </a:extLst>
                </a:gridCol>
              </a:tblGrid>
              <a:tr h="405765">
                <a:tc>
                  <a:txBody>
                    <a:bodyPr/>
                    <a:lstStyle/>
                    <a:p>
                      <a:pPr algn="ctr"/>
                      <a:r>
                        <a:rPr lang="en-US" dirty="0">
                          <a:solidFill>
                            <a:schemeClr val="tx1"/>
                          </a:solidFill>
                        </a:rPr>
                        <a:t>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405765">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05765">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05765">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05765">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8" name="مربع نص 7"/>
          <p:cNvSpPr txBox="1"/>
          <p:nvPr/>
        </p:nvSpPr>
        <p:spPr>
          <a:xfrm>
            <a:off x="6422127" y="5486549"/>
            <a:ext cx="3514933" cy="461665"/>
          </a:xfrm>
          <a:prstGeom prst="rect">
            <a:avLst/>
          </a:prstGeom>
          <a:noFill/>
        </p:spPr>
        <p:txBody>
          <a:bodyPr wrap="square" rtlCol="0">
            <a:spAutoFit/>
          </a:bodyPr>
          <a:lstStyle/>
          <a:p>
            <a:r>
              <a:rPr lang="en-US" dirty="0"/>
              <a:t> </a:t>
            </a:r>
            <a:r>
              <a:rPr lang="en-US" sz="2400" dirty="0"/>
              <a:t>OR gate Truth Table</a:t>
            </a: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4449" y="3228975"/>
            <a:ext cx="3542378" cy="1743075"/>
          </a:xfrm>
          <a:prstGeom prst="rect">
            <a:avLst/>
          </a:prstGeom>
        </p:spPr>
      </p:pic>
    </p:spTree>
    <p:extLst>
      <p:ext uri="{BB962C8B-B14F-4D97-AF65-F5344CB8AC3E}">
        <p14:creationId xmlns:p14="http://schemas.microsoft.com/office/powerpoint/2010/main" val="19087445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Logic gates</a:t>
            </a:r>
          </a:p>
        </p:txBody>
      </p:sp>
      <p:sp>
        <p:nvSpPr>
          <p:cNvPr id="3" name="عنصر نائب للمحتوى 2"/>
          <p:cNvSpPr>
            <a:spLocks noGrp="1"/>
          </p:cNvSpPr>
          <p:nvPr>
            <p:ph idx="1"/>
          </p:nvPr>
        </p:nvSpPr>
        <p:spPr>
          <a:xfrm>
            <a:off x="371061" y="1465401"/>
            <a:ext cx="11516139" cy="5078273"/>
          </a:xfrm>
        </p:spPr>
        <p:txBody>
          <a:bodyPr>
            <a:normAutofit/>
          </a:bodyPr>
          <a:lstStyle/>
          <a:p>
            <a:pPr marL="514350" indent="-514350">
              <a:buFont typeface="+mj-lt"/>
              <a:buAutoNum type="arabicPeriod" startAt="4"/>
            </a:pPr>
            <a:r>
              <a:rPr lang="en-US" dirty="0"/>
              <a:t>NAND gate</a:t>
            </a:r>
          </a:p>
          <a:p>
            <a:pPr marL="914400" indent="0">
              <a:buNone/>
            </a:pPr>
            <a:r>
              <a:rPr lang="en-US" dirty="0"/>
              <a:t>this gate has 2 or more inputs and only one output. </a:t>
            </a:r>
          </a:p>
          <a:p>
            <a:pPr marL="914400" indent="0">
              <a:buNone/>
            </a:pPr>
            <a:r>
              <a:rPr lang="en-US" dirty="0"/>
              <a:t>The output is False if all of its inputs are true otherwise output is True (the complement of The AND gate’s output). </a:t>
            </a:r>
          </a:p>
          <a:p>
            <a:pPr marL="914400" indent="0">
              <a:buNone/>
            </a:pPr>
            <a:r>
              <a:rPr lang="en-US" dirty="0"/>
              <a:t>Consider NAND gate with 2-input its symbol and its Truth Table TT (table determine the output for all possible input values) are shown on next slide.</a:t>
            </a:r>
          </a:p>
          <a:p>
            <a:pPr marL="914400" indent="0">
              <a:buNone/>
            </a:pPr>
            <a:endParaRPr lang="en-US" dirty="0"/>
          </a:p>
        </p:txBody>
      </p:sp>
    </p:spTree>
    <p:extLst>
      <p:ext uri="{BB962C8B-B14F-4D97-AF65-F5344CB8AC3E}">
        <p14:creationId xmlns:p14="http://schemas.microsoft.com/office/powerpoint/2010/main" val="23355033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Logic gates</a:t>
            </a:r>
          </a:p>
        </p:txBody>
      </p:sp>
      <p:sp>
        <p:nvSpPr>
          <p:cNvPr id="3" name="عنصر نائب للمحتوى 2"/>
          <p:cNvSpPr>
            <a:spLocks noGrp="1"/>
          </p:cNvSpPr>
          <p:nvPr>
            <p:ph idx="1"/>
          </p:nvPr>
        </p:nvSpPr>
        <p:spPr/>
        <p:txBody>
          <a:bodyPr/>
          <a:lstStyle/>
          <a:p>
            <a:pPr marL="914400" indent="0">
              <a:buNone/>
            </a:pPr>
            <a:r>
              <a:rPr lang="en-US" dirty="0"/>
              <a:t>If the inputs donated by A and B and the output denoted by symbol Y</a:t>
            </a:r>
          </a:p>
          <a:p>
            <a:pPr marL="914400" indent="0">
              <a:buNone/>
            </a:pPr>
            <a:r>
              <a:rPr lang="en-US" dirty="0"/>
              <a:t>We say Y=(AB)’ or F=AB (all these expressions are synonym) </a:t>
            </a:r>
          </a:p>
          <a:p>
            <a:pPr marL="0" indent="0">
              <a:buNone/>
            </a:pPr>
            <a:endParaRPr lang="en-US" dirty="0"/>
          </a:p>
        </p:txBody>
      </p:sp>
      <p:sp>
        <p:nvSpPr>
          <p:cNvPr id="6" name="مربع نص 5"/>
          <p:cNvSpPr txBox="1"/>
          <p:nvPr/>
        </p:nvSpPr>
        <p:spPr>
          <a:xfrm>
            <a:off x="1728786" y="5114925"/>
            <a:ext cx="2743201" cy="461665"/>
          </a:xfrm>
          <a:prstGeom prst="rect">
            <a:avLst/>
          </a:prstGeom>
          <a:noFill/>
        </p:spPr>
        <p:txBody>
          <a:bodyPr wrap="square" rtlCol="0">
            <a:spAutoFit/>
          </a:bodyPr>
          <a:lstStyle/>
          <a:p>
            <a:r>
              <a:rPr lang="en-US" dirty="0"/>
              <a:t> </a:t>
            </a:r>
            <a:r>
              <a:rPr lang="en-US" sz="2400" dirty="0"/>
              <a:t>NAND gate Symbol</a:t>
            </a:r>
          </a:p>
        </p:txBody>
      </p:sp>
      <p:graphicFrame>
        <p:nvGraphicFramePr>
          <p:cNvPr id="7" name="جدول 6"/>
          <p:cNvGraphicFramePr>
            <a:graphicFrameLocks noGrp="1"/>
          </p:cNvGraphicFramePr>
          <p:nvPr>
            <p:extLst>
              <p:ext uri="{D42A27DB-BD31-4B8C-83A1-F6EECF244321}">
                <p14:modId xmlns:p14="http://schemas.microsoft.com/office/powerpoint/2010/main" val="1784586013"/>
              </p:ext>
            </p:extLst>
          </p:nvPr>
        </p:nvGraphicFramePr>
        <p:xfrm>
          <a:off x="5936456" y="3228975"/>
          <a:ext cx="4200525" cy="2028825"/>
        </p:xfrm>
        <a:graphic>
          <a:graphicData uri="http://schemas.openxmlformats.org/drawingml/2006/table">
            <a:tbl>
              <a:tblPr firstRow="1" bandRow="1">
                <a:tableStyleId>{5C22544A-7EE6-4342-B048-85BDC9FD1C3A}</a:tableStyleId>
              </a:tblPr>
              <a:tblGrid>
                <a:gridCol w="1400175">
                  <a:extLst>
                    <a:ext uri="{9D8B030D-6E8A-4147-A177-3AD203B41FA5}">
                      <a16:colId xmlns:a16="http://schemas.microsoft.com/office/drawing/2014/main" val="20000"/>
                    </a:ext>
                  </a:extLst>
                </a:gridCol>
                <a:gridCol w="1400175">
                  <a:extLst>
                    <a:ext uri="{9D8B030D-6E8A-4147-A177-3AD203B41FA5}">
                      <a16:colId xmlns:a16="http://schemas.microsoft.com/office/drawing/2014/main" val="20001"/>
                    </a:ext>
                  </a:extLst>
                </a:gridCol>
                <a:gridCol w="1400175">
                  <a:extLst>
                    <a:ext uri="{9D8B030D-6E8A-4147-A177-3AD203B41FA5}">
                      <a16:colId xmlns:a16="http://schemas.microsoft.com/office/drawing/2014/main" val="20002"/>
                    </a:ext>
                  </a:extLst>
                </a:gridCol>
              </a:tblGrid>
              <a:tr h="405765">
                <a:tc>
                  <a:txBody>
                    <a:bodyPr/>
                    <a:lstStyle/>
                    <a:p>
                      <a:pPr algn="ctr"/>
                      <a:r>
                        <a:rPr lang="en-US" dirty="0">
                          <a:solidFill>
                            <a:schemeClr val="tx1"/>
                          </a:solidFill>
                        </a:rPr>
                        <a:t>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405765">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05765">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05765">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05765">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8" name="مربع نص 7"/>
          <p:cNvSpPr txBox="1"/>
          <p:nvPr/>
        </p:nvSpPr>
        <p:spPr>
          <a:xfrm>
            <a:off x="6422127" y="5486549"/>
            <a:ext cx="3514933" cy="461665"/>
          </a:xfrm>
          <a:prstGeom prst="rect">
            <a:avLst/>
          </a:prstGeom>
          <a:noFill/>
        </p:spPr>
        <p:txBody>
          <a:bodyPr wrap="square" rtlCol="0">
            <a:spAutoFit/>
          </a:bodyPr>
          <a:lstStyle/>
          <a:p>
            <a:r>
              <a:rPr lang="en-US" dirty="0"/>
              <a:t> </a:t>
            </a:r>
            <a:r>
              <a:rPr lang="en-US" sz="2400" dirty="0"/>
              <a:t>NAND gate Truth Table</a:t>
            </a:r>
          </a:p>
        </p:txBody>
      </p:sp>
      <p:cxnSp>
        <p:nvCxnSpPr>
          <p:cNvPr id="9" name="رابط مستقيم 8"/>
          <p:cNvCxnSpPr/>
          <p:nvPr/>
        </p:nvCxnSpPr>
        <p:spPr>
          <a:xfrm flipV="1">
            <a:off x="4334304" y="2024060"/>
            <a:ext cx="399351" cy="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3803" y="3508429"/>
            <a:ext cx="3378104" cy="1606495"/>
          </a:xfrm>
          <a:prstGeom prst="rect">
            <a:avLst/>
          </a:prstGeom>
        </p:spPr>
      </p:pic>
    </p:spTree>
    <p:extLst>
      <p:ext uri="{BB962C8B-B14F-4D97-AF65-F5344CB8AC3E}">
        <p14:creationId xmlns:p14="http://schemas.microsoft.com/office/powerpoint/2010/main" val="490549732"/>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4302</TotalTime>
  <Words>2951</Words>
  <Application>Microsoft Office PowerPoint</Application>
  <PresentationFormat>شاشة عريضة</PresentationFormat>
  <Paragraphs>319</Paragraphs>
  <Slides>33</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33</vt:i4>
      </vt:variant>
    </vt:vector>
  </HeadingPairs>
  <TitlesOfParts>
    <vt:vector size="38" baseType="lpstr">
      <vt:lpstr>Arial</vt:lpstr>
      <vt:lpstr>Calibri</vt:lpstr>
      <vt:lpstr>Calibri Light</vt:lpstr>
      <vt:lpstr>Symbol</vt:lpstr>
      <vt:lpstr>نسق Office</vt:lpstr>
      <vt:lpstr>Logic gates &amp; Derivation and Simplification of logic Expressions</vt:lpstr>
      <vt:lpstr>Logic gates</vt:lpstr>
      <vt:lpstr>Logic gates</vt:lpstr>
      <vt:lpstr>Logic gates</vt:lpstr>
      <vt:lpstr>Logic gates</vt:lpstr>
      <vt:lpstr>Logic gates</vt:lpstr>
      <vt:lpstr>Logic gates</vt:lpstr>
      <vt:lpstr>Logic gates</vt:lpstr>
      <vt:lpstr>Logic gates</vt:lpstr>
      <vt:lpstr>Logic gates</vt:lpstr>
      <vt:lpstr>Logic gates</vt:lpstr>
      <vt:lpstr>Logic gates</vt:lpstr>
      <vt:lpstr>Logic gates</vt:lpstr>
      <vt:lpstr>Converting Physical problem to truth table</vt:lpstr>
      <vt:lpstr>Converting Physical problem to truth table</vt:lpstr>
      <vt:lpstr>Converting Physical problem to truth table</vt:lpstr>
      <vt:lpstr>Deriving logic expression Using Sum-of-Product</vt:lpstr>
      <vt:lpstr>Deriving logic expression Using Product-of-Sum</vt:lpstr>
      <vt:lpstr>Converting Logic Expression into logic circuit</vt:lpstr>
      <vt:lpstr>Simplified Logic expression</vt:lpstr>
      <vt:lpstr>Why we need simplification</vt:lpstr>
      <vt:lpstr>Logic Function Simplification</vt:lpstr>
      <vt:lpstr>Laws of Boolean Algebra</vt:lpstr>
      <vt:lpstr>Laws of Boolean Algebra</vt:lpstr>
      <vt:lpstr>Laws of Boolean Algebra</vt:lpstr>
      <vt:lpstr>Duality Theorem </vt:lpstr>
      <vt:lpstr>DeMorgan’s Theorem </vt:lpstr>
      <vt:lpstr>Simplification Using Boolean Laws </vt:lpstr>
      <vt:lpstr>Simplification Using Boolean Laws </vt:lpstr>
      <vt:lpstr>Simplification Using K-map</vt:lpstr>
      <vt:lpstr>Rules for Simplifying K-maps</vt:lpstr>
      <vt:lpstr>Example-1</vt:lpstr>
      <vt:lpstr>Example-2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Analog Versus Digital</dc:title>
  <dc:creator>Mohamed</dc:creator>
  <cp:lastModifiedBy>i MAMOX</cp:lastModifiedBy>
  <cp:revision>104</cp:revision>
  <dcterms:created xsi:type="dcterms:W3CDTF">2020-06-05T17:25:30Z</dcterms:created>
  <dcterms:modified xsi:type="dcterms:W3CDTF">2023-09-17T12:52:32Z</dcterms:modified>
</cp:coreProperties>
</file>