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2" r:id="rId7"/>
    <p:sldId id="261"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7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44611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34380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64002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1325563"/>
          </a:xfrm>
        </p:spPr>
        <p:txBody>
          <a:bodyPr/>
          <a:lstStyle>
            <a:lvl1pPr algn="ctr">
              <a:defRPr>
                <a:solidFill>
                  <a:srgbClr val="FF0000"/>
                </a:solidFill>
              </a:defRPr>
            </a:lvl1pPr>
          </a:lstStyle>
          <a:p>
            <a:r>
              <a:rPr lang="ar-SA" dirty="0" smtClean="0"/>
              <a:t>انقر لتحرير نمط العنوان الرئيسي</a:t>
            </a:r>
            <a:endParaRPr lang="en-US" dirty="0"/>
          </a:p>
        </p:txBody>
      </p:sp>
      <p:sp>
        <p:nvSpPr>
          <p:cNvPr id="3" name="عنصر نائب للمحتوى 2"/>
          <p:cNvSpPr>
            <a:spLocks noGrp="1"/>
          </p:cNvSpPr>
          <p:nvPr>
            <p:ph idx="1"/>
          </p:nvPr>
        </p:nvSpPr>
        <p:spPr>
          <a:xfrm>
            <a:off x="371061" y="1465402"/>
            <a:ext cx="11516139" cy="4711562"/>
          </a:xfrm>
        </p:spPr>
        <p:txBody>
          <a:bodyPr/>
          <a:lstStyle>
            <a:lvl1pPr>
              <a:defRPr>
                <a:solidFill>
                  <a:schemeClr val="tx1"/>
                </a:solidFill>
              </a:defRPr>
            </a:lvl1pPr>
            <a:lvl2pPr>
              <a:defRPr>
                <a:solidFill>
                  <a:srgbClr val="0070C0"/>
                </a:solidFill>
              </a:defRPr>
            </a:lvl2pPr>
            <a:lvl3pPr>
              <a:defRPr>
                <a:solidFill>
                  <a:schemeClr val="accent2"/>
                </a:solidFill>
              </a:defRPr>
            </a:lvl3pPr>
          </a:lstStyle>
          <a:p>
            <a:pPr lvl="0"/>
            <a:r>
              <a:rPr lang="ar-SA" dirty="0" smtClean="0"/>
              <a:t>انقر لتحرير أنماط النص الرئيسي</a:t>
            </a:r>
          </a:p>
          <a:p>
            <a:pPr lvl="1"/>
            <a:r>
              <a:rPr lang="ar-SA" dirty="0" smtClean="0"/>
              <a:t>المستوى الثاني</a:t>
            </a:r>
          </a:p>
          <a:p>
            <a:pPr lvl="2"/>
            <a:r>
              <a:rPr lang="ar-SA" dirty="0" smtClean="0"/>
              <a:t>المستوى الثالث</a:t>
            </a:r>
          </a:p>
          <a:p>
            <a:pPr lvl="3"/>
            <a:r>
              <a:rPr lang="ar-SA" dirty="0" smtClean="0"/>
              <a:t>المستوى الرابع</a:t>
            </a:r>
          </a:p>
          <a:p>
            <a:pPr lvl="4"/>
            <a:r>
              <a:rPr lang="ar-SA" dirty="0" smtClean="0"/>
              <a:t>المستوى الخامس</a:t>
            </a:r>
            <a:endParaRPr lang="en-US" dirty="0"/>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r>
              <a:rPr lang="en-US" dirty="0" smtClean="0"/>
              <a:t>Dr. M. </a:t>
            </a:r>
            <a:r>
              <a:rPr lang="en-US" dirty="0" err="1" smtClean="0"/>
              <a:t>Khamis</a:t>
            </a:r>
            <a:endParaRPr lang="en-US" dirty="0"/>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500799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4217864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738F87D1-824F-46C0-B5F0-F2595CA5D0E6}" type="datetimeFigureOut">
              <a:rPr lang="en-US" smtClean="0"/>
              <a:t>8/22/2020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06071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738F87D1-824F-46C0-B5F0-F2595CA5D0E6}" type="datetimeFigureOut">
              <a:rPr lang="en-US" smtClean="0"/>
              <a:t>8/22/2020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949784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738F87D1-824F-46C0-B5F0-F2595CA5D0E6}" type="datetimeFigureOut">
              <a:rPr lang="en-US" smtClean="0"/>
              <a:t>8/22/2020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4174451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38F87D1-824F-46C0-B5F0-F2595CA5D0E6}" type="datetimeFigureOut">
              <a:rPr lang="en-US" smtClean="0"/>
              <a:t>8/22/2020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164447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8F87D1-824F-46C0-B5F0-F2595CA5D0E6}" type="datetimeFigureOut">
              <a:rPr lang="en-US" smtClean="0"/>
              <a:t>8/22/2020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186855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8F87D1-824F-46C0-B5F0-F2595CA5D0E6}" type="datetimeFigureOut">
              <a:rPr lang="en-US" smtClean="0"/>
              <a:t>8/22/2020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4CD265A-7AC1-48FB-A16E-279EBDEA27F4}" type="slidenum">
              <a:rPr lang="en-US" smtClean="0"/>
              <a:t>‹#›</a:t>
            </a:fld>
            <a:endParaRPr lang="en-US"/>
          </a:p>
        </p:txBody>
      </p:sp>
    </p:spTree>
    <p:extLst>
      <p:ext uri="{BB962C8B-B14F-4D97-AF65-F5344CB8AC3E}">
        <p14:creationId xmlns:p14="http://schemas.microsoft.com/office/powerpoint/2010/main" val="35579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F87D1-824F-46C0-B5F0-F2595CA5D0E6}" type="datetimeFigureOut">
              <a:rPr lang="en-US" smtClean="0"/>
              <a:t>8/22/2020</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CD265A-7AC1-48FB-A16E-279EBDEA27F4}" type="slidenum">
              <a:rPr lang="en-US" smtClean="0"/>
              <a:t>‹#›</a:t>
            </a:fld>
            <a:endParaRPr lang="en-US"/>
          </a:p>
        </p:txBody>
      </p:sp>
    </p:spTree>
    <p:extLst>
      <p:ext uri="{BB962C8B-B14F-4D97-AF65-F5344CB8AC3E}">
        <p14:creationId xmlns:p14="http://schemas.microsoft.com/office/powerpoint/2010/main" val="3100947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lectronics.howstuffworks.com/question309.htm" TargetMode="External"/><Relationship Id="rId2" Type="http://schemas.openxmlformats.org/officeDocument/2006/relationships/hyperlink" Target="https://electronics.howstuffworks.com/cassette.htm"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2285999"/>
            <a:ext cx="9144000" cy="1223963"/>
          </a:xfrm>
        </p:spPr>
        <p:txBody>
          <a:bodyPr/>
          <a:lstStyle/>
          <a:p>
            <a:r>
              <a:rPr lang="en-US" dirty="0" smtClean="0"/>
              <a:t>Analog Versus Digital</a:t>
            </a:r>
            <a:endParaRPr lang="en-US" dirty="0"/>
          </a:p>
        </p:txBody>
      </p:sp>
      <p:sp>
        <p:nvSpPr>
          <p:cNvPr id="3" name="عنوان فرعي 2"/>
          <p:cNvSpPr>
            <a:spLocks noGrp="1"/>
          </p:cNvSpPr>
          <p:nvPr>
            <p:ph type="subTitle" idx="1"/>
          </p:nvPr>
        </p:nvSpPr>
        <p:spPr/>
        <p:txBody>
          <a:bodyPr/>
          <a:lstStyle/>
          <a:p>
            <a:r>
              <a:rPr lang="en-US" dirty="0" smtClean="0"/>
              <a:t>Dr. M. </a:t>
            </a:r>
            <a:r>
              <a:rPr lang="en-US" dirty="0" err="1" smtClean="0"/>
              <a:t>Khamis</a:t>
            </a:r>
            <a:endParaRPr lang="en-US" dirty="0"/>
          </a:p>
        </p:txBody>
      </p:sp>
    </p:spTree>
    <p:extLst>
      <p:ext uri="{BB962C8B-B14F-4D97-AF65-F5344CB8AC3E}">
        <p14:creationId xmlns:p14="http://schemas.microsoft.com/office/powerpoint/2010/main" val="25427661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Analog Signa</a:t>
            </a:r>
            <a:r>
              <a:rPr lang="en-US" dirty="0"/>
              <a:t>l</a:t>
            </a:r>
          </a:p>
        </p:txBody>
      </p:sp>
      <p:sp>
        <p:nvSpPr>
          <p:cNvPr id="3" name="عنصر نائب للمحتوى 2"/>
          <p:cNvSpPr>
            <a:spLocks noGrp="1"/>
          </p:cNvSpPr>
          <p:nvPr>
            <p:ph idx="1"/>
          </p:nvPr>
        </p:nvSpPr>
        <p:spPr/>
        <p:txBody>
          <a:bodyPr>
            <a:normAutofit/>
          </a:bodyPr>
          <a:lstStyle/>
          <a:p>
            <a:r>
              <a:rPr lang="en-US" b="1" dirty="0"/>
              <a:t>analog signal</a:t>
            </a:r>
            <a:r>
              <a:rPr lang="en-US" dirty="0"/>
              <a:t> is a continuous wave </a:t>
            </a:r>
            <a:r>
              <a:rPr lang="en-US" dirty="0" smtClean="0"/>
              <a:t>vary </a:t>
            </a:r>
            <a:r>
              <a:rPr lang="en-US" dirty="0"/>
              <a:t>in signal strength (amplitude) or </a:t>
            </a:r>
            <a:r>
              <a:rPr lang="en-US" dirty="0" smtClean="0"/>
              <a:t>frequency. </a:t>
            </a:r>
          </a:p>
          <a:p>
            <a:pPr marL="284163" indent="0">
              <a:buNone/>
            </a:pPr>
            <a:r>
              <a:rPr lang="en-US" dirty="0" smtClean="0"/>
              <a:t>Example: The audio and video streams resulted from microphone or from analog camera. This analog signal takes different shapes according to its physical source. </a:t>
            </a:r>
          </a:p>
          <a:p>
            <a:pPr marL="284163" indent="0">
              <a:buNone/>
            </a:pPr>
            <a:r>
              <a:rPr lang="en-US" b="1" dirty="0" smtClean="0"/>
              <a:t>digital signal</a:t>
            </a:r>
            <a:r>
              <a:rPr lang="en-US" dirty="0" smtClean="0"/>
              <a:t> - used for computer processing - is described as using binary (0s and 1s), and therefore, cannot take on any fractional values. As illustrated in the graphic below. </a:t>
            </a:r>
          </a:p>
        </p:txBody>
      </p:sp>
    </p:spTree>
    <p:extLst>
      <p:ext uri="{BB962C8B-B14F-4D97-AF65-F5344CB8AC3E}">
        <p14:creationId xmlns:p14="http://schemas.microsoft.com/office/powerpoint/2010/main" val="1306764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Analog Signa</a:t>
            </a:r>
            <a:r>
              <a:rPr lang="en-US" dirty="0"/>
              <a:t>l</a:t>
            </a:r>
          </a:p>
        </p:txBody>
      </p:sp>
      <p:sp>
        <p:nvSpPr>
          <p:cNvPr id="3" name="عنصر نائب للمحتوى 2"/>
          <p:cNvSpPr>
            <a:spLocks noGrp="1"/>
          </p:cNvSpPr>
          <p:nvPr>
            <p:ph idx="1"/>
          </p:nvPr>
        </p:nvSpPr>
        <p:spPr/>
        <p:txBody>
          <a:bodyPr>
            <a:normAutofit/>
          </a:bodyPr>
          <a:lstStyle/>
          <a:p>
            <a:pPr marL="284163" indent="0">
              <a:buNone/>
            </a:pPr>
            <a:endParaRPr lang="en-US" dirty="0"/>
          </a:p>
          <a:p>
            <a:pPr marL="284163" indent="0">
              <a:buNone/>
            </a:pPr>
            <a:r>
              <a:rPr lang="en-US" dirty="0" smtClean="0"/>
              <a:t>Each analog signal can be transformed to digital using special electronic circuit called Analog to Digital Converter (ADC) </a:t>
            </a:r>
          </a:p>
          <a:p>
            <a:pPr marL="284163" indent="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8194" y="3443416"/>
            <a:ext cx="5810250" cy="1676400"/>
          </a:xfrm>
          <a:prstGeom prst="rect">
            <a:avLst/>
          </a:prstGeom>
        </p:spPr>
      </p:pic>
    </p:spTree>
    <p:extLst>
      <p:ext uri="{BB962C8B-B14F-4D97-AF65-F5344CB8AC3E}">
        <p14:creationId xmlns:p14="http://schemas.microsoft.com/office/powerpoint/2010/main" val="13067648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061" y="139838"/>
            <a:ext cx="11516139" cy="1325564"/>
          </a:xfrm>
        </p:spPr>
        <p:txBody>
          <a:bodyPr/>
          <a:lstStyle/>
          <a:p>
            <a:r>
              <a:rPr lang="en-US" dirty="0" smtClean="0"/>
              <a:t>How analog transformed to digital</a:t>
            </a:r>
            <a:endParaRPr lang="en-US" dirty="0"/>
          </a:p>
        </p:txBody>
      </p:sp>
      <p:sp>
        <p:nvSpPr>
          <p:cNvPr id="3" name="عنصر نائب للمحتوى 2"/>
          <p:cNvSpPr>
            <a:spLocks noGrp="1"/>
          </p:cNvSpPr>
          <p:nvPr>
            <p:ph idx="1"/>
          </p:nvPr>
        </p:nvSpPr>
        <p:spPr>
          <a:xfrm>
            <a:off x="371061" y="1465402"/>
            <a:ext cx="11516139" cy="4992548"/>
          </a:xfrm>
        </p:spPr>
        <p:txBody>
          <a:bodyPr>
            <a:normAutofit fontScale="92500" lnSpcReduction="10000"/>
          </a:bodyPr>
          <a:lstStyle/>
          <a:p>
            <a:r>
              <a:rPr lang="en-US" dirty="0"/>
              <a:t> In </a:t>
            </a:r>
            <a:r>
              <a:rPr lang="en-US" b="1" dirty="0"/>
              <a:t>analog technology</a:t>
            </a:r>
            <a:r>
              <a:rPr lang="en-US" dirty="0"/>
              <a:t>, a wave is recorded or used in its original form. So, for example, in an </a:t>
            </a:r>
            <a:r>
              <a:rPr lang="en-US" dirty="0">
                <a:hlinkClick r:id="rId2"/>
              </a:rPr>
              <a:t>analog tape recorder</a:t>
            </a:r>
            <a:r>
              <a:rPr lang="en-US" dirty="0"/>
              <a:t>, a signal is taken straight from the </a:t>
            </a:r>
            <a:r>
              <a:rPr lang="en-US" dirty="0">
                <a:hlinkClick r:id="rId3"/>
              </a:rPr>
              <a:t>microphone</a:t>
            </a:r>
            <a:r>
              <a:rPr lang="en-US" dirty="0"/>
              <a:t> and laid onto tape. </a:t>
            </a:r>
            <a:endParaRPr lang="en-US" dirty="0" smtClean="0"/>
          </a:p>
          <a:p>
            <a:r>
              <a:rPr lang="en-US" dirty="0" smtClean="0"/>
              <a:t>In</a:t>
            </a:r>
            <a:r>
              <a:rPr lang="en-US" dirty="0"/>
              <a:t> </a:t>
            </a:r>
            <a:r>
              <a:rPr lang="en-US" b="1" dirty="0"/>
              <a:t>digital technology</a:t>
            </a:r>
            <a:r>
              <a:rPr lang="en-US" dirty="0"/>
              <a:t>, the analog wave is </a:t>
            </a:r>
            <a:r>
              <a:rPr lang="en-US" b="1" dirty="0"/>
              <a:t>sampled</a:t>
            </a:r>
            <a:r>
              <a:rPr lang="en-US" dirty="0"/>
              <a:t> at some interval, and then turned into </a:t>
            </a:r>
            <a:r>
              <a:rPr lang="en-US" b="1" dirty="0"/>
              <a:t>numbers</a:t>
            </a:r>
            <a:r>
              <a:rPr lang="en-US" dirty="0"/>
              <a:t> that are stored in the digital </a:t>
            </a:r>
            <a:r>
              <a:rPr lang="en-US" dirty="0" smtClean="0"/>
              <a:t>device such as CD or DVD.</a:t>
            </a:r>
          </a:p>
          <a:p>
            <a:endParaRPr lang="en-US" dirty="0" smtClean="0"/>
          </a:p>
          <a:p>
            <a:endParaRPr lang="en-US" dirty="0"/>
          </a:p>
          <a:p>
            <a:endParaRPr lang="en-US" dirty="0" smtClean="0"/>
          </a:p>
          <a:p>
            <a:endParaRPr lang="en-US" dirty="0" smtClean="0"/>
          </a:p>
          <a:p>
            <a:endParaRPr lang="en-US" dirty="0"/>
          </a:p>
          <a:p>
            <a:r>
              <a:rPr lang="en-US" dirty="0" smtClean="0"/>
              <a:t>The red lines in the above figure is the samples corresponding to analog signal appears in continuous black line</a:t>
            </a:r>
            <a:endParaRPr lang="en-US" dirty="0"/>
          </a:p>
        </p:txBody>
      </p:sp>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9061" y="3280846"/>
            <a:ext cx="4739027" cy="2034103"/>
          </a:xfrm>
          <a:prstGeom prst="rect">
            <a:avLst/>
          </a:prstGeom>
        </p:spPr>
      </p:pic>
    </p:spTree>
    <p:extLst>
      <p:ext uri="{BB962C8B-B14F-4D97-AF65-F5344CB8AC3E}">
        <p14:creationId xmlns:p14="http://schemas.microsoft.com/office/powerpoint/2010/main" val="11375389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analog transformed to digital</a:t>
            </a:r>
            <a:endParaRPr lang="en-US" dirty="0"/>
          </a:p>
        </p:txBody>
      </p:sp>
      <p:sp>
        <p:nvSpPr>
          <p:cNvPr id="3" name="عنصر نائب للمحتوى 2"/>
          <p:cNvSpPr>
            <a:spLocks noGrp="1"/>
          </p:cNvSpPr>
          <p:nvPr>
            <p:ph idx="1"/>
          </p:nvPr>
        </p:nvSpPr>
        <p:spPr/>
        <p:txBody>
          <a:bodyPr>
            <a:normAutofit/>
          </a:bodyPr>
          <a:lstStyle/>
          <a:p>
            <a:r>
              <a:rPr lang="en-US" dirty="0" smtClean="0"/>
              <a:t>Sampling is process of taking samples at regular interval of time instead of sending the continues analog signal and then sending each sample values in binary form {0, 1}.</a:t>
            </a:r>
          </a:p>
          <a:p>
            <a:endParaRPr lang="en-US" dirty="0"/>
          </a:p>
          <a:p>
            <a:endParaRPr lang="en-US"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8974" y="2876550"/>
            <a:ext cx="6843714" cy="3562350"/>
          </a:xfrm>
          <a:prstGeom prst="rect">
            <a:avLst/>
          </a:prstGeom>
        </p:spPr>
      </p:pic>
    </p:spTree>
    <p:extLst>
      <p:ext uri="{BB962C8B-B14F-4D97-AF65-F5344CB8AC3E}">
        <p14:creationId xmlns:p14="http://schemas.microsoft.com/office/powerpoint/2010/main" val="2358894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analog transformed to digital</a:t>
            </a:r>
            <a:endParaRPr lang="en-US" dirty="0"/>
          </a:p>
        </p:txBody>
      </p:sp>
      <p:sp>
        <p:nvSpPr>
          <p:cNvPr id="3" name="عنصر نائب للمحتوى 2"/>
          <p:cNvSpPr>
            <a:spLocks noGrp="1"/>
          </p:cNvSpPr>
          <p:nvPr>
            <p:ph idx="1"/>
          </p:nvPr>
        </p:nvSpPr>
        <p:spPr/>
        <p:txBody>
          <a:bodyPr>
            <a:normAutofit/>
          </a:bodyPr>
          <a:lstStyle/>
          <a:p>
            <a:r>
              <a:rPr lang="en-US" smtClean="0"/>
              <a:t>The </a:t>
            </a:r>
            <a:r>
              <a:rPr lang="en-US" dirty="0" smtClean="0"/>
              <a:t>quality of transforming analog to digital is determined by:</a:t>
            </a:r>
          </a:p>
          <a:p>
            <a:pPr marL="914400" lvl="1" indent="-457200">
              <a:buFont typeface="+mj-lt"/>
              <a:buAutoNum type="arabicPeriod"/>
            </a:pPr>
            <a:r>
              <a:rPr lang="en-US" dirty="0" smtClean="0"/>
              <a:t>Number of quantization levels: increasing the number of levels increase the quality as the error for recording sample will decrease but also increase the levels will increase the number of bits to represent levels value (for example if we consider 256 levels: i.e. each sample will take 8 bits in binary). </a:t>
            </a:r>
          </a:p>
          <a:p>
            <a:pPr marL="457200" lvl="1" indent="0">
              <a:buNone/>
            </a:pPr>
            <a:r>
              <a:rPr lang="en-US" dirty="0"/>
              <a:t>	</a:t>
            </a:r>
            <a:r>
              <a:rPr lang="en-US" dirty="0" smtClean="0"/>
              <a:t>for number of levels L= 2</a:t>
            </a:r>
            <a:r>
              <a:rPr lang="en-US" baseline="30000" dirty="0" smtClean="0"/>
              <a:t>n </a:t>
            </a:r>
            <a:r>
              <a:rPr lang="en-US" dirty="0" smtClean="0"/>
              <a:t> needs n of bits for each sample.</a:t>
            </a:r>
            <a:endParaRPr lang="en-US" baseline="30000" dirty="0" smtClean="0"/>
          </a:p>
          <a:p>
            <a:pPr marL="914400" lvl="1" indent="-457200">
              <a:buFont typeface="+mj-lt"/>
              <a:buAutoNum type="arabicPeriod"/>
            </a:pPr>
            <a:r>
              <a:rPr lang="en-US" dirty="0" smtClean="0"/>
              <a:t>The number of samples per second: with increasing the number of samples per second, the more details of analog signal is taken, but again increase the number of samples will increase the storage to record the samples.</a:t>
            </a:r>
            <a:endParaRPr lang="en-US" dirty="0"/>
          </a:p>
        </p:txBody>
      </p:sp>
    </p:spTree>
    <p:extLst>
      <p:ext uri="{BB962C8B-B14F-4D97-AF65-F5344CB8AC3E}">
        <p14:creationId xmlns:p14="http://schemas.microsoft.com/office/powerpoint/2010/main" val="23588944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Analog versus Digital</a:t>
            </a:r>
            <a:endParaRPr lang="en-US" dirty="0"/>
          </a:p>
        </p:txBody>
      </p:sp>
      <p:sp>
        <p:nvSpPr>
          <p:cNvPr id="3" name="عنصر نائب للمحتوى 2"/>
          <p:cNvSpPr>
            <a:spLocks noGrp="1"/>
          </p:cNvSpPr>
          <p:nvPr>
            <p:ph idx="1"/>
          </p:nvPr>
        </p:nvSpPr>
        <p:spPr/>
        <p:txBody>
          <a:bodyPr>
            <a:normAutofit/>
          </a:bodyPr>
          <a:lstStyle/>
          <a:p>
            <a:r>
              <a:rPr lang="en-US" dirty="0" smtClean="0"/>
              <a:t>Analog signal suffers from the follow:</a:t>
            </a:r>
          </a:p>
          <a:p>
            <a:pPr marL="971550" lvl="1" indent="-514350">
              <a:buFont typeface="+mj-lt"/>
              <a:buAutoNum type="arabicPeriod"/>
            </a:pPr>
            <a:r>
              <a:rPr lang="en-US" dirty="0" smtClean="0"/>
              <a:t>Attenuation: degrade the signal during transfer from point </a:t>
            </a:r>
            <a:r>
              <a:rPr lang="en-US" dirty="0"/>
              <a:t>t</a:t>
            </a:r>
            <a:r>
              <a:rPr lang="en-US" dirty="0" smtClean="0"/>
              <a:t>o other point (i.e. weaken).</a:t>
            </a:r>
          </a:p>
          <a:p>
            <a:pPr marL="971550" lvl="1" indent="-514350">
              <a:buFont typeface="+mj-lt"/>
              <a:buAutoNum type="arabicPeriod"/>
            </a:pPr>
            <a:r>
              <a:rPr lang="en-US" dirty="0" smtClean="0"/>
              <a:t>Noise : the unwanted signal merges with the wanted one and introduce some error on the original signal.</a:t>
            </a:r>
          </a:p>
          <a:p>
            <a:pPr marL="971550" lvl="1" indent="-514350">
              <a:buFont typeface="+mj-lt"/>
              <a:buAutoNum type="arabicPeriod"/>
            </a:pPr>
            <a:r>
              <a:rPr lang="en-US" dirty="0" smtClean="0"/>
              <a:t>Cross-talk : original signal with other original signal propagate on the same cable or contagious cable causes interference  from each one into the other.</a:t>
            </a:r>
          </a:p>
          <a:p>
            <a:r>
              <a:rPr lang="en-US" dirty="0" smtClean="0"/>
              <a:t>Digital signal </a:t>
            </a:r>
          </a:p>
          <a:p>
            <a:pPr marL="971550" lvl="1" indent="-514350">
              <a:buFont typeface="+mj-lt"/>
              <a:buAutoNum type="arabicPeriod"/>
            </a:pPr>
            <a:r>
              <a:rPr lang="en-US" dirty="0" smtClean="0"/>
              <a:t>Digital signal maintain their quality over long distance better than analog because we are always able to restore and repeat the original signal without the problems associated with the analog signal.</a:t>
            </a:r>
          </a:p>
          <a:p>
            <a:pPr marL="971550" lvl="1" indent="-514350">
              <a:buFont typeface="+mj-lt"/>
              <a:buAutoNum type="arabicPeriod"/>
            </a:pPr>
            <a:r>
              <a:rPr lang="en-US" dirty="0"/>
              <a:t>The </a:t>
            </a:r>
            <a:r>
              <a:rPr lang="en-US" dirty="0" smtClean="0"/>
              <a:t>quality of </a:t>
            </a:r>
            <a:r>
              <a:rPr lang="en-US" dirty="0"/>
              <a:t>the digital signal is better than that of the analog signal</a:t>
            </a:r>
            <a:r>
              <a:rPr lang="en-US" dirty="0" smtClean="0"/>
              <a:t>.</a:t>
            </a:r>
          </a:p>
          <a:p>
            <a:pPr marL="971550" lvl="1" indent="-514350">
              <a:buFont typeface="+mj-lt"/>
              <a:buAutoNum type="arabicPeriod"/>
            </a:pPr>
            <a:endParaRPr lang="en-US" dirty="0"/>
          </a:p>
        </p:txBody>
      </p:sp>
    </p:spTree>
    <p:extLst>
      <p:ext uri="{BB962C8B-B14F-4D97-AF65-F5344CB8AC3E}">
        <p14:creationId xmlns:p14="http://schemas.microsoft.com/office/powerpoint/2010/main" val="4128913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Analog versus Digital</a:t>
            </a:r>
            <a:endParaRPr lang="en-US" dirty="0"/>
          </a:p>
        </p:txBody>
      </p:sp>
      <p:sp>
        <p:nvSpPr>
          <p:cNvPr id="3" name="عنصر نائب للمحتوى 2"/>
          <p:cNvSpPr>
            <a:spLocks noGrp="1"/>
          </p:cNvSpPr>
          <p:nvPr>
            <p:ph idx="1"/>
          </p:nvPr>
        </p:nvSpPr>
        <p:spPr/>
        <p:txBody>
          <a:bodyPr/>
          <a:lstStyle/>
          <a:p>
            <a:pPr marL="971550" lvl="1" indent="-514350">
              <a:buFont typeface="+mj-lt"/>
              <a:buAutoNum type="arabicPeriod" startAt="3"/>
            </a:pPr>
            <a:r>
              <a:rPr lang="en-US" dirty="0" smtClean="0"/>
              <a:t>Digital data can be easily compressed.</a:t>
            </a:r>
          </a:p>
          <a:p>
            <a:pPr marL="971550" lvl="1" indent="-514350">
              <a:buFont typeface="+mj-lt"/>
              <a:buAutoNum type="arabicPeriod" startAt="3"/>
            </a:pPr>
            <a:r>
              <a:rPr lang="en-US" dirty="0"/>
              <a:t>Any information in the digital form can be encrypted</a:t>
            </a:r>
            <a:r>
              <a:rPr lang="en-US" dirty="0" smtClean="0"/>
              <a:t>.</a:t>
            </a:r>
          </a:p>
          <a:p>
            <a:pPr marL="971550" lvl="1" indent="-514350">
              <a:buFont typeface="+mj-lt"/>
              <a:buAutoNum type="arabicPeriod" startAt="3"/>
            </a:pPr>
            <a:r>
              <a:rPr lang="en-US" dirty="0"/>
              <a:t>Equipment that uses digital signals is more common and less expensive</a:t>
            </a:r>
            <a:r>
              <a:rPr lang="en-US" dirty="0" smtClean="0"/>
              <a:t>.</a:t>
            </a:r>
          </a:p>
          <a:p>
            <a:pPr marL="971550" lvl="1" indent="-514350">
              <a:buFont typeface="+mj-lt"/>
              <a:buAutoNum type="arabicPeriod" startAt="3"/>
            </a:pPr>
            <a:r>
              <a:rPr lang="en-US" dirty="0"/>
              <a:t>Easy to transmit the data over </a:t>
            </a:r>
            <a:r>
              <a:rPr lang="en-US" dirty="0" smtClean="0"/>
              <a:t>networks.</a:t>
            </a:r>
          </a:p>
          <a:p>
            <a:pPr marL="971550" lvl="1" indent="-514350">
              <a:buFont typeface="+mj-lt"/>
              <a:buAutoNum type="arabicPeriod" startAt="3"/>
            </a:pPr>
            <a:r>
              <a:rPr lang="en-US" dirty="0" smtClean="0"/>
              <a:t>The digital data can be processed using different algorithm to extract different information such face recognition for digital photos and voice recognition and many other information.</a:t>
            </a:r>
          </a:p>
          <a:p>
            <a:pPr marL="971550" lvl="1" indent="-514350">
              <a:buFont typeface="+mj-lt"/>
              <a:buAutoNum type="arabicPeriod" startAt="3"/>
            </a:pPr>
            <a:endParaRPr lang="en-US" dirty="0"/>
          </a:p>
          <a:p>
            <a:pPr marL="971550" lvl="1" indent="-514350">
              <a:buFont typeface="+mj-lt"/>
              <a:buAutoNum type="arabicPeriod" startAt="3"/>
            </a:pPr>
            <a:endParaRPr lang="en-US" dirty="0" smtClean="0"/>
          </a:p>
          <a:p>
            <a:pPr marL="971550" lvl="1" indent="-514350">
              <a:buFont typeface="+mj-lt"/>
              <a:buAutoNum type="arabicPeriod" startAt="3"/>
            </a:pPr>
            <a:endParaRPr lang="en-US" dirty="0"/>
          </a:p>
          <a:p>
            <a:pPr marL="457200" lvl="1" indent="0" algn="ctr">
              <a:buNone/>
            </a:pPr>
            <a:r>
              <a:rPr lang="en-US" dirty="0" smtClean="0"/>
              <a:t>End of analog and </a:t>
            </a:r>
          </a:p>
          <a:p>
            <a:pPr marL="971550" lvl="1" indent="-514350">
              <a:buFont typeface="+mj-lt"/>
              <a:buAutoNum type="arabicPeriod" startAt="3"/>
            </a:pPr>
            <a:endParaRPr lang="en-US" dirty="0"/>
          </a:p>
          <a:p>
            <a:pPr marL="971550" lvl="1" indent="-514350">
              <a:buFont typeface="+mj-lt"/>
              <a:buAutoNum type="arabicPeriod" startAt="3"/>
            </a:pPr>
            <a:endParaRPr lang="en-US" dirty="0" smtClean="0"/>
          </a:p>
          <a:p>
            <a:pPr marL="457200" lvl="1" indent="0" algn="ctr">
              <a:buNone/>
            </a:pPr>
            <a:endParaRPr lang="en-US" dirty="0"/>
          </a:p>
        </p:txBody>
      </p:sp>
    </p:spTree>
    <p:extLst>
      <p:ext uri="{BB962C8B-B14F-4D97-AF65-F5344CB8AC3E}">
        <p14:creationId xmlns:p14="http://schemas.microsoft.com/office/powerpoint/2010/main" val="2211947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Analog versus Digital</a:t>
            </a:r>
            <a:endParaRPr lang="en-US" dirty="0"/>
          </a:p>
        </p:txBody>
      </p:sp>
      <p:sp>
        <p:nvSpPr>
          <p:cNvPr id="3" name="عنصر نائب للمحتوى 2"/>
          <p:cNvSpPr>
            <a:spLocks noGrp="1"/>
          </p:cNvSpPr>
          <p:nvPr>
            <p:ph idx="1"/>
          </p:nvPr>
        </p:nvSpPr>
        <p:spPr/>
        <p:txBody>
          <a:bodyPr/>
          <a:lstStyle/>
          <a:p>
            <a:pPr marL="971550" lvl="1" indent="-514350">
              <a:buFont typeface="+mj-lt"/>
              <a:buAutoNum type="arabicPeriod" startAt="3"/>
            </a:pPr>
            <a:r>
              <a:rPr lang="en-US" dirty="0" smtClean="0"/>
              <a:t>Digital data can be easily compressed.</a:t>
            </a:r>
          </a:p>
          <a:p>
            <a:pPr marL="971550" lvl="1" indent="-514350">
              <a:buFont typeface="+mj-lt"/>
              <a:buAutoNum type="arabicPeriod" startAt="3"/>
            </a:pPr>
            <a:r>
              <a:rPr lang="en-US" dirty="0"/>
              <a:t>Any information in the digital form can be encrypted</a:t>
            </a:r>
            <a:r>
              <a:rPr lang="en-US" dirty="0" smtClean="0"/>
              <a:t>.</a:t>
            </a:r>
          </a:p>
          <a:p>
            <a:pPr marL="971550" lvl="1" indent="-514350">
              <a:buFont typeface="+mj-lt"/>
              <a:buAutoNum type="arabicPeriod" startAt="3"/>
            </a:pPr>
            <a:r>
              <a:rPr lang="en-US" dirty="0"/>
              <a:t>Equipment that uses digital signals is more common and less expensive</a:t>
            </a:r>
            <a:r>
              <a:rPr lang="en-US" dirty="0" smtClean="0"/>
              <a:t>.</a:t>
            </a:r>
          </a:p>
          <a:p>
            <a:pPr marL="971550" lvl="1" indent="-514350">
              <a:buFont typeface="+mj-lt"/>
              <a:buAutoNum type="arabicPeriod" startAt="3"/>
            </a:pPr>
            <a:r>
              <a:rPr lang="en-US" dirty="0"/>
              <a:t>Easy to transmit the data over </a:t>
            </a:r>
            <a:r>
              <a:rPr lang="en-US" dirty="0" smtClean="0"/>
              <a:t>networks.</a:t>
            </a:r>
          </a:p>
          <a:p>
            <a:pPr marL="971550" lvl="1" indent="-514350">
              <a:buFont typeface="+mj-lt"/>
              <a:buAutoNum type="arabicPeriod" startAt="3"/>
            </a:pPr>
            <a:r>
              <a:rPr lang="en-US" dirty="0" smtClean="0"/>
              <a:t>The digital data can be processed using different algorithm to extract different information such face recognition for digital photos and voice recognition and many other information.</a:t>
            </a:r>
          </a:p>
          <a:p>
            <a:pPr marL="971550" lvl="1" indent="-514350">
              <a:buFont typeface="+mj-lt"/>
              <a:buAutoNum type="arabicPeriod" startAt="3"/>
            </a:pPr>
            <a:endParaRPr lang="en-US" dirty="0"/>
          </a:p>
          <a:p>
            <a:pPr marL="971550" lvl="1" indent="-514350">
              <a:buFont typeface="+mj-lt"/>
              <a:buAutoNum type="arabicPeriod" startAt="3"/>
            </a:pPr>
            <a:endParaRPr lang="en-US" dirty="0" smtClean="0"/>
          </a:p>
          <a:p>
            <a:pPr marL="971550" lvl="1" indent="-514350">
              <a:buFont typeface="+mj-lt"/>
              <a:buAutoNum type="arabicPeriod" startAt="3"/>
            </a:pPr>
            <a:endParaRPr lang="en-US" dirty="0"/>
          </a:p>
          <a:p>
            <a:pPr marL="971550" lvl="1" indent="-514350">
              <a:buFont typeface="+mj-lt"/>
              <a:buAutoNum type="arabicPeriod" startAt="3"/>
            </a:pPr>
            <a:endParaRPr lang="en-US" dirty="0"/>
          </a:p>
          <a:p>
            <a:pPr marL="971550" lvl="1" indent="-514350">
              <a:buFont typeface="+mj-lt"/>
              <a:buAutoNum type="arabicPeriod" startAt="3"/>
            </a:pPr>
            <a:endParaRPr lang="en-US" dirty="0" smtClean="0"/>
          </a:p>
          <a:p>
            <a:pPr marL="457200" lvl="1" indent="0" algn="ctr">
              <a:buNone/>
            </a:pPr>
            <a:endParaRPr lang="en-US" dirty="0"/>
          </a:p>
        </p:txBody>
      </p:sp>
    </p:spTree>
    <p:extLst>
      <p:ext uri="{BB962C8B-B14F-4D97-AF65-F5344CB8AC3E}">
        <p14:creationId xmlns:p14="http://schemas.microsoft.com/office/powerpoint/2010/main" val="3917229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4220</TotalTime>
  <Words>406</Words>
  <Application>Microsoft Office PowerPoint</Application>
  <PresentationFormat>ملء الشاشة</PresentationFormat>
  <Paragraphs>54</Paragraphs>
  <Slides>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9</vt:i4>
      </vt:variant>
    </vt:vector>
  </HeadingPairs>
  <TitlesOfParts>
    <vt:vector size="14" baseType="lpstr">
      <vt:lpstr>Arial</vt:lpstr>
      <vt:lpstr>Calibri</vt:lpstr>
      <vt:lpstr>Calibri Light</vt:lpstr>
      <vt:lpstr>Times New Roman</vt:lpstr>
      <vt:lpstr>نسق Office</vt:lpstr>
      <vt:lpstr>Analog Versus Digital</vt:lpstr>
      <vt:lpstr>Analog Signal</vt:lpstr>
      <vt:lpstr>Analog Signal</vt:lpstr>
      <vt:lpstr>How analog transformed to digital</vt:lpstr>
      <vt:lpstr>How analog transformed to digital</vt:lpstr>
      <vt:lpstr>How analog transformed to digital</vt:lpstr>
      <vt:lpstr>Analog versus Digital</vt:lpstr>
      <vt:lpstr>Analog versus Digital</vt:lpstr>
      <vt:lpstr>Analog versus Digital</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 Versus Digital</dc:title>
  <dc:creator>Mohamed</dc:creator>
  <cp:lastModifiedBy>Mohamed</cp:lastModifiedBy>
  <cp:revision>96</cp:revision>
  <dcterms:created xsi:type="dcterms:W3CDTF">2020-06-05T17:25:30Z</dcterms:created>
  <dcterms:modified xsi:type="dcterms:W3CDTF">2020-08-22T16:04:18Z</dcterms:modified>
</cp:coreProperties>
</file>