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2" r:id="rId3"/>
    <p:sldId id="293" r:id="rId4"/>
    <p:sldId id="294" r:id="rId5"/>
    <p:sldId id="295" r:id="rId6"/>
    <p:sldId id="296" r:id="rId7"/>
    <p:sldId id="297" r:id="rId8"/>
    <p:sldId id="298" r:id="rId9"/>
    <p:sldId id="299" r:id="rId10"/>
    <p:sldId id="300" r:id="rId11"/>
    <p:sldId id="301" r:id="rId12"/>
    <p:sldId id="302" r:id="rId13"/>
    <p:sldId id="303" r:id="rId14"/>
    <p:sldId id="304" r:id="rId15"/>
    <p:sldId id="305" r:id="rId16"/>
    <p:sldId id="306" r:id="rId17"/>
    <p:sldId id="307" r:id="rId18"/>
    <p:sldId id="308" r:id="rId19"/>
    <p:sldId id="309" r:id="rId20"/>
    <p:sldId id="310" r:id="rId21"/>
    <p:sldId id="311" r:id="rId22"/>
    <p:sldId id="312" r:id="rId23"/>
    <p:sldId id="315" r:id="rId24"/>
    <p:sldId id="313" r:id="rId25"/>
    <p:sldId id="316" r:id="rId26"/>
    <p:sldId id="317"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75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738F87D1-824F-46C0-B5F0-F2595CA5D0E6}" type="datetimeFigureOut">
              <a:rPr lang="en-US" smtClean="0"/>
              <a:t>8/22/2020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14461122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738F87D1-824F-46C0-B5F0-F2595CA5D0E6}" type="datetimeFigureOut">
              <a:rPr lang="en-US" smtClean="0"/>
              <a:t>8/22/2020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3343801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738F87D1-824F-46C0-B5F0-F2595CA5D0E6}" type="datetimeFigureOut">
              <a:rPr lang="en-US" smtClean="0"/>
              <a:t>8/22/2020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3640021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371061" y="139838"/>
            <a:ext cx="11516139" cy="1325563"/>
          </a:xfrm>
        </p:spPr>
        <p:txBody>
          <a:bodyPr/>
          <a:lstStyle>
            <a:lvl1pPr algn="ctr">
              <a:defRPr>
                <a:solidFill>
                  <a:srgbClr val="FF0000"/>
                </a:solidFill>
              </a:defRPr>
            </a:lvl1pPr>
          </a:lstStyle>
          <a:p>
            <a:r>
              <a:rPr lang="ar-SA" dirty="0" smtClean="0"/>
              <a:t>انقر لتحرير نمط العنوان الرئيسي</a:t>
            </a:r>
            <a:endParaRPr lang="en-US" dirty="0"/>
          </a:p>
        </p:txBody>
      </p:sp>
      <p:sp>
        <p:nvSpPr>
          <p:cNvPr id="3" name="عنصر نائب للمحتوى 2"/>
          <p:cNvSpPr>
            <a:spLocks noGrp="1"/>
          </p:cNvSpPr>
          <p:nvPr>
            <p:ph idx="1"/>
          </p:nvPr>
        </p:nvSpPr>
        <p:spPr>
          <a:xfrm>
            <a:off x="371061" y="1465402"/>
            <a:ext cx="11516139" cy="4711562"/>
          </a:xfrm>
        </p:spPr>
        <p:txBody>
          <a:bodyPr/>
          <a:lstStyle>
            <a:lvl1pPr>
              <a:defRPr>
                <a:solidFill>
                  <a:schemeClr val="tx1"/>
                </a:solidFill>
              </a:defRPr>
            </a:lvl1pPr>
            <a:lvl2pPr>
              <a:defRPr>
                <a:solidFill>
                  <a:srgbClr val="0070C0"/>
                </a:solidFill>
              </a:defRPr>
            </a:lvl2pPr>
            <a:lvl3pPr>
              <a:defRPr>
                <a:solidFill>
                  <a:schemeClr val="accent2"/>
                </a:solidFill>
              </a:defRPr>
            </a:lvl3pPr>
          </a:lstStyle>
          <a:p>
            <a:pPr lvl="0"/>
            <a:r>
              <a:rPr lang="ar-SA" dirty="0" smtClean="0"/>
              <a:t>انقر لتحرير أنماط النص الرئيسي</a:t>
            </a:r>
          </a:p>
          <a:p>
            <a:pPr lvl="1"/>
            <a:r>
              <a:rPr lang="ar-SA" dirty="0" smtClean="0"/>
              <a:t>المستوى الثاني</a:t>
            </a:r>
          </a:p>
          <a:p>
            <a:pPr lvl="2"/>
            <a:r>
              <a:rPr lang="ar-SA" dirty="0" smtClean="0"/>
              <a:t>المستوى الثالث</a:t>
            </a:r>
          </a:p>
          <a:p>
            <a:pPr lvl="3"/>
            <a:r>
              <a:rPr lang="ar-SA" dirty="0" smtClean="0"/>
              <a:t>المستوى الرابع</a:t>
            </a:r>
          </a:p>
          <a:p>
            <a:pPr lvl="4"/>
            <a:r>
              <a:rPr lang="ar-SA" dirty="0" smtClean="0"/>
              <a:t>المستوى الخامس</a:t>
            </a:r>
            <a:endParaRPr lang="en-US" dirty="0"/>
          </a:p>
        </p:txBody>
      </p:sp>
      <p:sp>
        <p:nvSpPr>
          <p:cNvPr id="4" name="عنصر نائب للتاريخ 3"/>
          <p:cNvSpPr>
            <a:spLocks noGrp="1"/>
          </p:cNvSpPr>
          <p:nvPr>
            <p:ph type="dt" sz="half" idx="10"/>
          </p:nvPr>
        </p:nvSpPr>
        <p:spPr/>
        <p:txBody>
          <a:bodyPr/>
          <a:lstStyle/>
          <a:p>
            <a:fld id="{738F87D1-824F-46C0-B5F0-F2595CA5D0E6}" type="datetimeFigureOut">
              <a:rPr lang="en-US" smtClean="0"/>
              <a:t>8/22/2020</a:t>
            </a:fld>
            <a:endParaRPr lang="en-US"/>
          </a:p>
        </p:txBody>
      </p:sp>
      <p:sp>
        <p:nvSpPr>
          <p:cNvPr id="5" name="عنصر نائب للتذييل 4"/>
          <p:cNvSpPr>
            <a:spLocks noGrp="1"/>
          </p:cNvSpPr>
          <p:nvPr>
            <p:ph type="ftr" sz="quarter" idx="11"/>
          </p:nvPr>
        </p:nvSpPr>
        <p:spPr/>
        <p:txBody>
          <a:bodyPr/>
          <a:lstStyle/>
          <a:p>
            <a:r>
              <a:rPr lang="en-US" dirty="0" smtClean="0"/>
              <a:t>Dr. M. </a:t>
            </a:r>
            <a:r>
              <a:rPr lang="en-US" dirty="0" err="1" smtClean="0"/>
              <a:t>Khamis</a:t>
            </a:r>
            <a:endParaRPr lang="en-US" dirty="0"/>
          </a:p>
        </p:txBody>
      </p:sp>
      <p:sp>
        <p:nvSpPr>
          <p:cNvPr id="6" name="عنصر نائب لرقم الشريحة 5"/>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1500799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38F87D1-824F-46C0-B5F0-F2595CA5D0E6}" type="datetimeFigureOut">
              <a:rPr lang="en-US" smtClean="0"/>
              <a:t>8/22/2020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4217864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738F87D1-824F-46C0-B5F0-F2595CA5D0E6}" type="datetimeFigureOut">
              <a:rPr lang="en-US" smtClean="0"/>
              <a:t>8/22/2020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1060714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738F87D1-824F-46C0-B5F0-F2595CA5D0E6}" type="datetimeFigureOut">
              <a:rPr lang="en-US" smtClean="0"/>
              <a:t>8/22/2020</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9497849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738F87D1-824F-46C0-B5F0-F2595CA5D0E6}" type="datetimeFigureOut">
              <a:rPr lang="en-US" smtClean="0"/>
              <a:t>8/22/2020</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41744517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38F87D1-824F-46C0-B5F0-F2595CA5D0E6}" type="datetimeFigureOut">
              <a:rPr lang="en-US" smtClean="0"/>
              <a:t>8/22/2020</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16444719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38F87D1-824F-46C0-B5F0-F2595CA5D0E6}" type="datetimeFigureOut">
              <a:rPr lang="en-US" smtClean="0"/>
              <a:t>8/22/2020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31868558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38F87D1-824F-46C0-B5F0-F2595CA5D0E6}" type="datetimeFigureOut">
              <a:rPr lang="en-US" smtClean="0"/>
              <a:t>8/22/2020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3557930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8F87D1-824F-46C0-B5F0-F2595CA5D0E6}" type="datetimeFigureOut">
              <a:rPr lang="en-US" smtClean="0"/>
              <a:t>8/22/2020</a:t>
            </a:fld>
            <a:endParaRPr lang="en-US"/>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CD265A-7AC1-48FB-A16E-279EBDEA27F4}" type="slidenum">
              <a:rPr lang="en-US" smtClean="0"/>
              <a:t>‹#›</a:t>
            </a:fld>
            <a:endParaRPr lang="en-US"/>
          </a:p>
        </p:txBody>
      </p:sp>
    </p:spTree>
    <p:extLst>
      <p:ext uri="{BB962C8B-B14F-4D97-AF65-F5344CB8AC3E}">
        <p14:creationId xmlns:p14="http://schemas.microsoft.com/office/powerpoint/2010/main" val="31009475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4.xml"/><Relationship Id="rId5" Type="http://schemas.openxmlformats.org/officeDocument/2006/relationships/image" Target="../media/image13.jpeg"/><Relationship Id="rId4" Type="http://schemas.openxmlformats.org/officeDocument/2006/relationships/image" Target="../media/image12.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dirty="0" smtClean="0"/>
              <a:t>Decoder &amp; Multiplexer</a:t>
            </a:r>
            <a:endParaRPr lang="en-US" dirty="0"/>
          </a:p>
        </p:txBody>
      </p:sp>
      <p:sp>
        <p:nvSpPr>
          <p:cNvPr id="3" name="عنوان فرعي 2"/>
          <p:cNvSpPr>
            <a:spLocks noGrp="1"/>
          </p:cNvSpPr>
          <p:nvPr>
            <p:ph type="subTitle" idx="1"/>
          </p:nvPr>
        </p:nvSpPr>
        <p:spPr/>
        <p:txBody>
          <a:bodyPr/>
          <a:lstStyle/>
          <a:p>
            <a:r>
              <a:rPr lang="en-US" dirty="0" smtClean="0"/>
              <a:t>Dr. M. </a:t>
            </a:r>
            <a:r>
              <a:rPr lang="en-US" dirty="0" err="1" smtClean="0"/>
              <a:t>Khamis</a:t>
            </a:r>
            <a:endParaRPr lang="en-US" dirty="0"/>
          </a:p>
        </p:txBody>
      </p:sp>
    </p:spTree>
    <p:extLst>
      <p:ext uri="{BB962C8B-B14F-4D97-AF65-F5344CB8AC3E}">
        <p14:creationId xmlns:p14="http://schemas.microsoft.com/office/powerpoint/2010/main" val="25427661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Implementation of 3x8 decoder using 1x2 decoders</a:t>
            </a:r>
            <a:endParaRPr lang="en-US" dirty="0"/>
          </a:p>
        </p:txBody>
      </p:sp>
      <p:pic>
        <p:nvPicPr>
          <p:cNvPr id="6" name="عنصر نائب للمحتوى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37288" y="1492250"/>
            <a:ext cx="7611524" cy="5183893"/>
          </a:xfrm>
        </p:spPr>
      </p:pic>
    </p:spTree>
    <p:extLst>
      <p:ext uri="{BB962C8B-B14F-4D97-AF65-F5344CB8AC3E}">
        <p14:creationId xmlns:p14="http://schemas.microsoft.com/office/powerpoint/2010/main" val="28589815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Multiplexer</a:t>
            </a:r>
            <a:endParaRPr lang="en-US" dirty="0"/>
          </a:p>
        </p:txBody>
      </p:sp>
      <p:sp>
        <p:nvSpPr>
          <p:cNvPr id="3" name="عنصر نائب للمحتوى 2"/>
          <p:cNvSpPr>
            <a:spLocks noGrp="1"/>
          </p:cNvSpPr>
          <p:nvPr>
            <p:ph idx="1"/>
          </p:nvPr>
        </p:nvSpPr>
        <p:spPr/>
        <p:txBody>
          <a:bodyPr/>
          <a:lstStyle/>
          <a:p>
            <a:r>
              <a:rPr lang="en-US" dirty="0"/>
              <a:t>is a combinational circuit that has maximum of 2</a:t>
            </a:r>
            <a:r>
              <a:rPr lang="en-US" baseline="30000" dirty="0"/>
              <a:t>n</a:t>
            </a:r>
            <a:r>
              <a:rPr lang="en-US" dirty="0"/>
              <a:t> data inputs, ‘n’ selection lines and single output line. One of these data inputs will be connected to the output based on the values of selection lines.</a:t>
            </a:r>
          </a:p>
          <a:p>
            <a:r>
              <a:rPr lang="en-US" dirty="0"/>
              <a:t>Since there are ‘n’ selection lines, there will be 2</a:t>
            </a:r>
            <a:r>
              <a:rPr lang="en-US" baseline="30000" dirty="0"/>
              <a:t>n</a:t>
            </a:r>
            <a:r>
              <a:rPr lang="en-US" dirty="0"/>
              <a:t> possible combinations of zeros and ones. So, each combination will select only one data input. Multiplexer is also called as </a:t>
            </a:r>
            <a:r>
              <a:rPr lang="en-US" b="1" dirty="0"/>
              <a:t>Mux</a:t>
            </a:r>
            <a:r>
              <a:rPr lang="en-US" dirty="0"/>
              <a:t>.</a:t>
            </a:r>
          </a:p>
          <a:p>
            <a:endParaRPr lang="en-US" dirty="0"/>
          </a:p>
        </p:txBody>
      </p:sp>
    </p:spTree>
    <p:extLst>
      <p:ext uri="{BB962C8B-B14F-4D97-AF65-F5344CB8AC3E}">
        <p14:creationId xmlns:p14="http://schemas.microsoft.com/office/powerpoint/2010/main" val="25800936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4x1 </a:t>
            </a:r>
            <a:r>
              <a:rPr lang="en-US" dirty="0" smtClean="0"/>
              <a:t>Multiplexer</a:t>
            </a:r>
            <a:endParaRPr lang="en-US" dirty="0"/>
          </a:p>
        </p:txBody>
      </p:sp>
      <p:sp>
        <p:nvSpPr>
          <p:cNvPr id="3" name="عنصر نائب للمحتوى 2"/>
          <p:cNvSpPr>
            <a:spLocks noGrp="1"/>
          </p:cNvSpPr>
          <p:nvPr>
            <p:ph idx="1"/>
          </p:nvPr>
        </p:nvSpPr>
        <p:spPr/>
        <p:txBody>
          <a:bodyPr/>
          <a:lstStyle/>
          <a:p>
            <a:r>
              <a:rPr lang="en-US" dirty="0"/>
              <a:t>4x1 Multiplexer has four data inputs </a:t>
            </a:r>
            <a:r>
              <a:rPr lang="en-US" dirty="0" smtClean="0"/>
              <a:t>I</a:t>
            </a:r>
            <a:r>
              <a:rPr lang="en-US" baseline="-25000" dirty="0" smtClean="0"/>
              <a:t>0</a:t>
            </a:r>
            <a:r>
              <a:rPr lang="en-US" dirty="0" smtClean="0"/>
              <a:t>, I</a:t>
            </a:r>
            <a:r>
              <a:rPr lang="en-US" baseline="-25000" dirty="0" smtClean="0"/>
              <a:t>1</a:t>
            </a:r>
            <a:r>
              <a:rPr lang="en-US" dirty="0" smtClean="0"/>
              <a:t>, I</a:t>
            </a:r>
            <a:r>
              <a:rPr lang="en-US" baseline="-25000" dirty="0" smtClean="0"/>
              <a:t>2</a:t>
            </a:r>
            <a:r>
              <a:rPr lang="en-US" dirty="0"/>
              <a:t> </a:t>
            </a:r>
            <a:r>
              <a:rPr lang="en-US" dirty="0" smtClean="0"/>
              <a:t>and  I</a:t>
            </a:r>
            <a:r>
              <a:rPr lang="en-US" baseline="-25000" dirty="0" smtClean="0"/>
              <a:t>3</a:t>
            </a:r>
            <a:r>
              <a:rPr lang="en-US" dirty="0" smtClean="0"/>
              <a:t>, </a:t>
            </a:r>
            <a:r>
              <a:rPr lang="en-US" dirty="0"/>
              <a:t>two selection lines </a:t>
            </a:r>
            <a:r>
              <a:rPr lang="en-US" dirty="0" smtClean="0"/>
              <a:t>s</a:t>
            </a:r>
            <a:r>
              <a:rPr lang="en-US" baseline="-25000" dirty="0" smtClean="0"/>
              <a:t>0</a:t>
            </a:r>
            <a:r>
              <a:rPr lang="en-US" dirty="0"/>
              <a:t> &amp; </a:t>
            </a:r>
            <a:r>
              <a:rPr lang="en-US" dirty="0" smtClean="0"/>
              <a:t>s</a:t>
            </a:r>
            <a:r>
              <a:rPr lang="en-US" baseline="-25000" dirty="0" smtClean="0"/>
              <a:t>1</a:t>
            </a:r>
            <a:r>
              <a:rPr lang="en-US" dirty="0"/>
              <a:t> and one output Y. The </a:t>
            </a:r>
            <a:r>
              <a:rPr lang="en-US" b="1" dirty="0"/>
              <a:t>block diagram</a:t>
            </a:r>
            <a:r>
              <a:rPr lang="en-US" dirty="0"/>
              <a:t> of 4x1 Multiplexer is shown in the following figure</a:t>
            </a:r>
            <a:r>
              <a:rPr lang="en-US" dirty="0" smtClean="0"/>
              <a:t>.</a:t>
            </a:r>
          </a:p>
          <a:p>
            <a:endParaRPr lang="en-US"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8149" y="2459680"/>
            <a:ext cx="5098943" cy="4222786"/>
          </a:xfrm>
          <a:prstGeom prst="rect">
            <a:avLst/>
          </a:prstGeom>
        </p:spPr>
      </p:pic>
    </p:spTree>
    <p:extLst>
      <p:ext uri="{BB962C8B-B14F-4D97-AF65-F5344CB8AC3E}">
        <p14:creationId xmlns:p14="http://schemas.microsoft.com/office/powerpoint/2010/main" val="27525145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4x1 Multiplexer</a:t>
            </a:r>
          </a:p>
        </p:txBody>
      </p:sp>
      <p:sp>
        <p:nvSpPr>
          <p:cNvPr id="3" name="عنصر نائب للمحتوى 2"/>
          <p:cNvSpPr>
            <a:spLocks noGrp="1"/>
          </p:cNvSpPr>
          <p:nvPr>
            <p:ph idx="1"/>
          </p:nvPr>
        </p:nvSpPr>
        <p:spPr>
          <a:xfrm>
            <a:off x="371061" y="1465402"/>
            <a:ext cx="11516139" cy="5392598"/>
          </a:xfrm>
        </p:spPr>
        <p:txBody>
          <a:bodyPr>
            <a:normAutofit/>
          </a:bodyPr>
          <a:lstStyle/>
          <a:p>
            <a:r>
              <a:rPr lang="en-US" dirty="0"/>
              <a:t>One of these 4 inputs will be connected to the output based on the combination of inputs present at these two selection lines. </a:t>
            </a:r>
            <a:r>
              <a:rPr lang="en-US" b="1" dirty="0"/>
              <a:t>Truth table</a:t>
            </a:r>
            <a:r>
              <a:rPr lang="en-US" dirty="0"/>
              <a:t> of 4x1 Multiplexer is shown below</a:t>
            </a:r>
            <a:r>
              <a:rPr lang="en-US" dirty="0" smtClean="0"/>
              <a:t>.</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marL="0" indent="0" algn="ctr">
              <a:buNone/>
            </a:pPr>
            <a:r>
              <a:rPr lang="en-US" dirty="0" smtClean="0">
                <a:sym typeface="Symbol" panose="05050102010706020507" pitchFamily="18" charset="2"/>
              </a:rPr>
              <a:t> </a:t>
            </a:r>
            <a:r>
              <a:rPr lang="en-US" dirty="0" smtClean="0"/>
              <a:t>Y= S’</a:t>
            </a:r>
            <a:r>
              <a:rPr lang="en-US" baseline="-25000" dirty="0" smtClean="0"/>
              <a:t>1</a:t>
            </a:r>
            <a:r>
              <a:rPr lang="en-US" dirty="0" smtClean="0"/>
              <a:t>S’</a:t>
            </a:r>
            <a:r>
              <a:rPr lang="en-US" baseline="-25000" dirty="0" smtClean="0"/>
              <a:t>0 </a:t>
            </a:r>
            <a:r>
              <a:rPr lang="en-US" dirty="0" smtClean="0"/>
              <a:t>I</a:t>
            </a:r>
            <a:r>
              <a:rPr lang="en-US" baseline="-25000" dirty="0" smtClean="0"/>
              <a:t>0 </a:t>
            </a:r>
            <a:r>
              <a:rPr lang="en-US" dirty="0" smtClean="0"/>
              <a:t>+ S’</a:t>
            </a:r>
            <a:r>
              <a:rPr lang="en-US" baseline="-25000" dirty="0" smtClean="0"/>
              <a:t>1</a:t>
            </a:r>
            <a:r>
              <a:rPr lang="en-US" dirty="0" smtClean="0"/>
              <a:t>S</a:t>
            </a:r>
            <a:r>
              <a:rPr lang="en-US" baseline="-25000" dirty="0" smtClean="0"/>
              <a:t>0 </a:t>
            </a:r>
            <a:r>
              <a:rPr lang="en-US" dirty="0" smtClean="0"/>
              <a:t>I</a:t>
            </a:r>
            <a:r>
              <a:rPr lang="en-US" baseline="-25000" dirty="0" smtClean="0"/>
              <a:t>1</a:t>
            </a:r>
            <a:r>
              <a:rPr lang="en-US" dirty="0" smtClean="0"/>
              <a:t>+ S</a:t>
            </a:r>
            <a:r>
              <a:rPr lang="en-US" baseline="-25000" dirty="0" smtClean="0"/>
              <a:t>1</a:t>
            </a:r>
            <a:r>
              <a:rPr lang="en-US" dirty="0" smtClean="0"/>
              <a:t>S’</a:t>
            </a:r>
            <a:r>
              <a:rPr lang="en-US" baseline="-25000" dirty="0" smtClean="0"/>
              <a:t>0 </a:t>
            </a:r>
            <a:r>
              <a:rPr lang="en-US" dirty="0" smtClean="0"/>
              <a:t>I</a:t>
            </a:r>
            <a:r>
              <a:rPr lang="en-US" baseline="-25000" dirty="0" smtClean="0"/>
              <a:t>2</a:t>
            </a:r>
            <a:r>
              <a:rPr lang="en-US" dirty="0" smtClean="0"/>
              <a:t>+ S</a:t>
            </a:r>
            <a:r>
              <a:rPr lang="en-US" baseline="-25000" dirty="0" smtClean="0"/>
              <a:t>1</a:t>
            </a:r>
            <a:r>
              <a:rPr lang="en-US" dirty="0" smtClean="0"/>
              <a:t>S</a:t>
            </a:r>
            <a:r>
              <a:rPr lang="en-US" baseline="-25000" dirty="0" smtClean="0"/>
              <a:t>0 </a:t>
            </a:r>
            <a:r>
              <a:rPr lang="en-US" dirty="0" smtClean="0"/>
              <a:t>I</a:t>
            </a:r>
            <a:r>
              <a:rPr lang="en-US" baseline="-25000" dirty="0" smtClean="0"/>
              <a:t>3</a:t>
            </a:r>
            <a:endParaRPr lang="en-US" baseline="-25000" dirty="0"/>
          </a:p>
        </p:txBody>
      </p:sp>
      <p:graphicFrame>
        <p:nvGraphicFramePr>
          <p:cNvPr id="4" name="جدول 3"/>
          <p:cNvGraphicFramePr>
            <a:graphicFrameLocks noGrp="1"/>
          </p:cNvGraphicFramePr>
          <p:nvPr>
            <p:extLst>
              <p:ext uri="{D42A27DB-BD31-4B8C-83A1-F6EECF244321}">
                <p14:modId xmlns:p14="http://schemas.microsoft.com/office/powerpoint/2010/main" val="2174451404"/>
              </p:ext>
            </p:extLst>
          </p:nvPr>
        </p:nvGraphicFramePr>
        <p:xfrm>
          <a:off x="1861518" y="2817965"/>
          <a:ext cx="8127999" cy="3108960"/>
        </p:xfrm>
        <a:graphic>
          <a:graphicData uri="http://schemas.openxmlformats.org/drawingml/2006/table">
            <a:tbl>
              <a:tblPr firstRow="1" bandRow="1">
                <a:tableStyleId>{5C22544A-7EE6-4342-B048-85BDC9FD1C3A}</a:tableStyleId>
              </a:tblPr>
              <a:tblGrid>
                <a:gridCol w="2709333"/>
                <a:gridCol w="2709333"/>
                <a:gridCol w="2709333"/>
              </a:tblGrid>
              <a:tr h="0">
                <a:tc gridSpan="2">
                  <a:txBody>
                    <a:bodyPr/>
                    <a:lstStyle/>
                    <a:p>
                      <a:pPr algn="ctr"/>
                      <a:r>
                        <a:rPr lang="en-US" sz="2800" dirty="0" smtClean="0">
                          <a:solidFill>
                            <a:schemeClr val="tx1"/>
                          </a:solidFill>
                        </a:rPr>
                        <a:t>Selection</a:t>
                      </a:r>
                      <a:endParaRPr lang="en-US" sz="28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hMerge="1">
                  <a:txBody>
                    <a:bodyPr/>
                    <a:lstStyle/>
                    <a:p>
                      <a:endParaRPr lang="en-US"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dirty="0" smtClean="0">
                          <a:solidFill>
                            <a:schemeClr val="tx1"/>
                          </a:solidFill>
                        </a:rPr>
                        <a:t>Output</a:t>
                      </a:r>
                      <a:endParaRPr lang="en-US" sz="28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a:txBody>
                    <a:bodyPr/>
                    <a:lstStyle/>
                    <a:p>
                      <a:pPr algn="ctr"/>
                      <a:r>
                        <a:rPr lang="en-US" sz="2800" baseline="0" dirty="0" smtClean="0"/>
                        <a:t>s</a:t>
                      </a:r>
                      <a:r>
                        <a:rPr lang="en-US" sz="2800" baseline="-25000" dirty="0" smtClean="0"/>
                        <a:t>1</a:t>
                      </a:r>
                      <a:endParaRPr lang="en-US" sz="2800" baseline="-250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baseline="0" dirty="0" smtClean="0"/>
                        <a:t>s</a:t>
                      </a:r>
                      <a:r>
                        <a:rPr lang="en-US" sz="2800" baseline="-25000" dirty="0" smtClean="0"/>
                        <a:t>0</a:t>
                      </a:r>
                      <a:endParaRPr lang="en-US" sz="2800" baseline="-250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800" dirty="0" smtClean="0">
                          <a:solidFill>
                            <a:schemeClr val="tx1"/>
                          </a:solidFill>
                        </a:rPr>
                        <a:t>Y</a:t>
                      </a:r>
                      <a:endParaRPr lang="en-US" sz="28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a:txBody>
                    <a:bodyPr/>
                    <a:lstStyle/>
                    <a:p>
                      <a:pPr algn="ctr"/>
                      <a:r>
                        <a:rPr lang="en-US" dirty="0" smtClean="0">
                          <a:solidFill>
                            <a:schemeClr val="tx1"/>
                          </a:solidFill>
                        </a:rPr>
                        <a:t>0</a:t>
                      </a:r>
                      <a:endParaRPr lang="en-US"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0</a:t>
                      </a:r>
                      <a:endParaRPr lang="en-US"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baseline="0" dirty="0" smtClean="0"/>
                        <a:t>I</a:t>
                      </a:r>
                      <a:r>
                        <a:rPr lang="en-US" sz="2800" baseline="-25000" dirty="0" smtClean="0"/>
                        <a:t>0</a:t>
                      </a:r>
                      <a:endParaRPr lang="en-US" sz="2800" baseline="-25000" dirty="0" smtClean="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a:txBody>
                    <a:bodyPr/>
                    <a:lstStyle/>
                    <a:p>
                      <a:pPr algn="ctr"/>
                      <a:r>
                        <a:rPr lang="en-US" dirty="0" smtClean="0">
                          <a:solidFill>
                            <a:schemeClr val="tx1"/>
                          </a:solidFill>
                        </a:rPr>
                        <a:t>0</a:t>
                      </a:r>
                      <a:endParaRPr lang="en-US"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1</a:t>
                      </a:r>
                      <a:endParaRPr lang="en-US"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baseline="0" dirty="0" smtClean="0"/>
                        <a:t>I</a:t>
                      </a:r>
                      <a:r>
                        <a:rPr lang="en-US" sz="2800" baseline="-25000" dirty="0" smtClean="0"/>
                        <a:t>1</a:t>
                      </a:r>
                      <a:endParaRPr lang="en-US" sz="2800" baseline="-25000" dirty="0" smtClean="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a:txBody>
                    <a:bodyPr/>
                    <a:lstStyle/>
                    <a:p>
                      <a:pPr algn="ctr"/>
                      <a:r>
                        <a:rPr lang="en-US" dirty="0" smtClean="0">
                          <a:solidFill>
                            <a:schemeClr val="tx1"/>
                          </a:solidFill>
                        </a:rPr>
                        <a:t>1</a:t>
                      </a:r>
                      <a:endParaRPr lang="en-US"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0</a:t>
                      </a:r>
                      <a:endParaRPr lang="en-US"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baseline="0" dirty="0" smtClean="0"/>
                        <a:t>I</a:t>
                      </a:r>
                      <a:r>
                        <a:rPr lang="en-US" sz="2800" baseline="-25000" dirty="0" smtClean="0"/>
                        <a:t>2</a:t>
                      </a:r>
                      <a:endParaRPr lang="en-US" sz="2800" baseline="-25000" dirty="0" smtClean="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a:txBody>
                    <a:bodyPr/>
                    <a:lstStyle/>
                    <a:p>
                      <a:pPr algn="ctr"/>
                      <a:r>
                        <a:rPr lang="en-US" dirty="0" smtClean="0">
                          <a:solidFill>
                            <a:schemeClr val="tx1"/>
                          </a:solidFill>
                        </a:rPr>
                        <a:t>1</a:t>
                      </a:r>
                      <a:endParaRPr lang="en-US"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dirty="0" smtClean="0">
                          <a:solidFill>
                            <a:schemeClr val="tx1"/>
                          </a:solidFill>
                        </a:rPr>
                        <a:t>1</a:t>
                      </a:r>
                      <a:endParaRPr lang="en-US"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baseline="0" dirty="0" smtClean="0"/>
                        <a:t>I</a:t>
                      </a:r>
                      <a:r>
                        <a:rPr lang="en-US" sz="2800" baseline="-25000" dirty="0" smtClean="0"/>
                        <a:t>3</a:t>
                      </a:r>
                      <a:endParaRPr lang="en-US" sz="2800" baseline="-25000" dirty="0" smtClean="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132042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Implementation of 4x1 Multiplexer</a:t>
            </a:r>
            <a:endParaRPr lang="en-US" dirty="0"/>
          </a:p>
        </p:txBody>
      </p:sp>
      <p:pic>
        <p:nvPicPr>
          <p:cNvPr id="6" name="عنصر نائب للمحتوى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57500" y="1628775"/>
            <a:ext cx="6442675" cy="4454506"/>
          </a:xfrm>
        </p:spPr>
      </p:pic>
    </p:spTree>
    <p:extLst>
      <p:ext uri="{BB962C8B-B14F-4D97-AF65-F5344CB8AC3E}">
        <p14:creationId xmlns:p14="http://schemas.microsoft.com/office/powerpoint/2010/main" val="11498650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Implementation of Higher-order Multiplexers</a:t>
            </a:r>
            <a:br>
              <a:rPr lang="en-US" dirty="0"/>
            </a:br>
            <a:r>
              <a:rPr lang="en-US" dirty="0" smtClean="0"/>
              <a:t>using small one</a:t>
            </a:r>
            <a:endParaRPr lang="en-US" dirty="0"/>
          </a:p>
        </p:txBody>
      </p:sp>
      <p:sp>
        <p:nvSpPr>
          <p:cNvPr id="3" name="عنصر نائب للمحتوى 2"/>
          <p:cNvSpPr>
            <a:spLocks noGrp="1"/>
          </p:cNvSpPr>
          <p:nvPr>
            <p:ph idx="1"/>
          </p:nvPr>
        </p:nvSpPr>
        <p:spPr/>
        <p:txBody>
          <a:bodyPr/>
          <a:lstStyle/>
          <a:p>
            <a:r>
              <a:rPr lang="en-US" dirty="0" smtClean="0"/>
              <a:t>let </a:t>
            </a:r>
            <a:r>
              <a:rPr lang="en-US" dirty="0"/>
              <a:t>us implement 8x1 Multiplexer using 4x1 Multiplexers and 2x1 Multiplexer. We know that 4x1 Multiplexer has 4 data inputs, 2 selection lines and one output. Whereas, 8x1 Multiplexer has 8 data inputs, 3 selection lines and one output.</a:t>
            </a:r>
          </a:p>
          <a:p>
            <a:r>
              <a:rPr lang="en-US" dirty="0"/>
              <a:t>So, we require two </a:t>
            </a:r>
            <a:r>
              <a:rPr lang="en-US" b="1" dirty="0"/>
              <a:t>4x1 Multiplexers</a:t>
            </a:r>
            <a:r>
              <a:rPr lang="en-US" dirty="0"/>
              <a:t> in first stage </a:t>
            </a:r>
            <a:r>
              <a:rPr lang="en-US" dirty="0" smtClean="0"/>
              <a:t>in </a:t>
            </a:r>
            <a:r>
              <a:rPr lang="en-US" dirty="0"/>
              <a:t>order to get the 8 data inputs. Since, each 4x1 Multiplexer produces one output, we require a </a:t>
            </a:r>
            <a:r>
              <a:rPr lang="en-US" b="1" dirty="0"/>
              <a:t>2x1 Multiplexer</a:t>
            </a:r>
            <a:r>
              <a:rPr lang="en-US" dirty="0"/>
              <a:t> in second stage by considering the outputs of first stage as inputs and to produce the final output.</a:t>
            </a:r>
          </a:p>
          <a:p>
            <a:r>
              <a:rPr lang="en-US" dirty="0"/>
              <a:t>Let the 8x1 Multiplexer has eight data inputs </a:t>
            </a:r>
            <a:r>
              <a:rPr lang="en-US" dirty="0" smtClean="0"/>
              <a:t>I</a:t>
            </a:r>
            <a:r>
              <a:rPr lang="en-US" baseline="-25000" dirty="0" smtClean="0"/>
              <a:t>0</a:t>
            </a:r>
            <a:r>
              <a:rPr lang="en-US" dirty="0"/>
              <a:t> to </a:t>
            </a:r>
            <a:r>
              <a:rPr lang="en-US" dirty="0" smtClean="0"/>
              <a:t>I</a:t>
            </a:r>
            <a:r>
              <a:rPr lang="en-US" baseline="-25000" dirty="0" smtClean="0"/>
              <a:t>7</a:t>
            </a:r>
            <a:r>
              <a:rPr lang="en-US" dirty="0" smtClean="0"/>
              <a:t>, </a:t>
            </a:r>
            <a:r>
              <a:rPr lang="en-US" dirty="0"/>
              <a:t>three selection lines </a:t>
            </a:r>
            <a:r>
              <a:rPr lang="en-US" dirty="0" smtClean="0"/>
              <a:t>s</a:t>
            </a:r>
            <a:r>
              <a:rPr lang="en-US" baseline="-25000" dirty="0" smtClean="0"/>
              <a:t>0</a:t>
            </a:r>
            <a:r>
              <a:rPr lang="en-US" dirty="0" smtClean="0"/>
              <a:t>, </a:t>
            </a:r>
            <a:r>
              <a:rPr lang="en-US" dirty="0"/>
              <a:t>s</a:t>
            </a:r>
            <a:r>
              <a:rPr lang="en-US" baseline="-25000" dirty="0"/>
              <a:t>1</a:t>
            </a:r>
            <a:r>
              <a:rPr lang="en-US" dirty="0"/>
              <a:t> </a:t>
            </a:r>
            <a:r>
              <a:rPr lang="en-US" dirty="0" smtClean="0"/>
              <a:t> and s</a:t>
            </a:r>
            <a:r>
              <a:rPr lang="en-US" baseline="-25000" dirty="0" smtClean="0"/>
              <a:t>2 </a:t>
            </a:r>
            <a:r>
              <a:rPr lang="en-US" dirty="0" smtClean="0"/>
              <a:t>and </a:t>
            </a:r>
            <a:r>
              <a:rPr lang="en-US" dirty="0"/>
              <a:t>one output Y. The </a:t>
            </a:r>
            <a:r>
              <a:rPr lang="en-US" b="1" dirty="0"/>
              <a:t>Truth table</a:t>
            </a:r>
            <a:r>
              <a:rPr lang="en-US" dirty="0"/>
              <a:t> of 8x1 Multiplexer is shown </a:t>
            </a:r>
            <a:r>
              <a:rPr lang="en-US" dirty="0" smtClean="0"/>
              <a:t>on next slide.</a:t>
            </a:r>
            <a:endParaRPr lang="en-US" dirty="0"/>
          </a:p>
          <a:p>
            <a:endParaRPr lang="en-US" dirty="0"/>
          </a:p>
        </p:txBody>
      </p:sp>
    </p:spTree>
    <p:extLst>
      <p:ext uri="{BB962C8B-B14F-4D97-AF65-F5344CB8AC3E}">
        <p14:creationId xmlns:p14="http://schemas.microsoft.com/office/powerpoint/2010/main" val="42653091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Truth table of 8x1 Multiplexer</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871903823"/>
              </p:ext>
            </p:extLst>
          </p:nvPr>
        </p:nvGraphicFramePr>
        <p:xfrm>
          <a:off x="371475" y="1465263"/>
          <a:ext cx="11515724" cy="4572000"/>
        </p:xfrm>
        <a:graphic>
          <a:graphicData uri="http://schemas.openxmlformats.org/drawingml/2006/table">
            <a:tbl>
              <a:tblPr firstRow="1" bandRow="1">
                <a:tableStyleId>{5C22544A-7EE6-4342-B048-85BDC9FD1C3A}</a:tableStyleId>
              </a:tblPr>
              <a:tblGrid>
                <a:gridCol w="2878931"/>
                <a:gridCol w="2878931"/>
                <a:gridCol w="2878931"/>
                <a:gridCol w="2878931"/>
              </a:tblGrid>
              <a:tr h="370840">
                <a:tc gridSpan="3">
                  <a:txBody>
                    <a:bodyPr/>
                    <a:lstStyle/>
                    <a:p>
                      <a:pPr algn="ctr"/>
                      <a:r>
                        <a:rPr lang="en-US" sz="2400" dirty="0" smtClean="0">
                          <a:solidFill>
                            <a:schemeClr val="tx1"/>
                          </a:solidFill>
                        </a:rPr>
                        <a:t>Selections</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hMerge="1">
                  <a:txBody>
                    <a:bodyPr/>
                    <a:lstStyle/>
                    <a:p>
                      <a:endParaRPr lang="en-US"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hMerge="1">
                  <a:txBody>
                    <a:bodyPr/>
                    <a:lstStyle/>
                    <a:p>
                      <a:endParaRPr lang="en-US"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Outputs</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a:txBody>
                    <a:bodyPr/>
                    <a:lstStyle/>
                    <a:p>
                      <a:pPr algn="ctr"/>
                      <a:r>
                        <a:rPr lang="en-US" sz="2400" dirty="0" smtClean="0">
                          <a:solidFill>
                            <a:schemeClr val="tx1"/>
                          </a:solidFill>
                        </a:rPr>
                        <a:t>S</a:t>
                      </a:r>
                      <a:r>
                        <a:rPr lang="en-US" sz="2400" baseline="-25000" dirty="0" smtClean="0">
                          <a:solidFill>
                            <a:schemeClr val="tx1"/>
                          </a:solidFill>
                        </a:rPr>
                        <a:t>2</a:t>
                      </a:r>
                      <a:endParaRPr lang="en-US" sz="2400" baseline="-250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S</a:t>
                      </a:r>
                      <a:r>
                        <a:rPr lang="en-US" sz="2400" baseline="-25000" dirty="0" smtClean="0">
                          <a:solidFill>
                            <a:schemeClr val="tx1"/>
                          </a:solidFill>
                        </a:rPr>
                        <a:t>1</a:t>
                      </a:r>
                      <a:endParaRPr lang="en-US" sz="2400" baseline="-250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S</a:t>
                      </a:r>
                      <a:r>
                        <a:rPr lang="en-US" sz="2400" baseline="-25000" dirty="0" smtClean="0">
                          <a:solidFill>
                            <a:schemeClr val="tx1"/>
                          </a:solidFill>
                        </a:rPr>
                        <a:t>0</a:t>
                      </a:r>
                      <a:endParaRPr lang="en-US" sz="2400" baseline="-250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Y</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a:txBody>
                    <a:bodyPr/>
                    <a:lstStyle/>
                    <a:p>
                      <a:pPr algn="ctr"/>
                      <a:r>
                        <a:rPr lang="en-US" sz="2400" dirty="0" smtClean="0">
                          <a:solidFill>
                            <a:schemeClr val="tx1"/>
                          </a:solidFill>
                        </a:rPr>
                        <a:t>0</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I</a:t>
                      </a:r>
                      <a:r>
                        <a:rPr lang="en-US" sz="2400" baseline="-25000" dirty="0" smtClean="0">
                          <a:solidFill>
                            <a:schemeClr val="tx1"/>
                          </a:solidFill>
                        </a:rPr>
                        <a:t>0</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a:txBody>
                    <a:bodyPr/>
                    <a:lstStyle/>
                    <a:p>
                      <a:pPr algn="ctr"/>
                      <a:r>
                        <a:rPr lang="en-US" sz="2400" dirty="0" smtClean="0">
                          <a:solidFill>
                            <a:schemeClr val="tx1"/>
                          </a:solidFill>
                        </a:rPr>
                        <a:t>0</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tx1"/>
                          </a:solidFill>
                        </a:rPr>
                        <a:t>I</a:t>
                      </a:r>
                      <a:r>
                        <a:rPr lang="en-US" sz="2400" baseline="-25000" dirty="0" smtClean="0">
                          <a:solidFill>
                            <a:schemeClr val="tx1"/>
                          </a:solidFill>
                        </a:rPr>
                        <a:t>1</a:t>
                      </a:r>
                      <a:endParaRPr lang="en-US" sz="2400" dirty="0" smtClean="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a:txBody>
                    <a:bodyPr/>
                    <a:lstStyle/>
                    <a:p>
                      <a:pPr algn="ctr"/>
                      <a:r>
                        <a:rPr lang="en-US" sz="2400" dirty="0" smtClean="0">
                          <a:solidFill>
                            <a:schemeClr val="tx1"/>
                          </a:solidFill>
                        </a:rPr>
                        <a:t>0</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I</a:t>
                      </a:r>
                      <a:r>
                        <a:rPr lang="en-US" sz="2400" baseline="-25000" dirty="0" smtClean="0">
                          <a:solidFill>
                            <a:schemeClr val="tx1"/>
                          </a:solidFill>
                        </a:rPr>
                        <a:t>2</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a:txBody>
                    <a:bodyPr/>
                    <a:lstStyle/>
                    <a:p>
                      <a:pPr algn="ctr"/>
                      <a:r>
                        <a:rPr lang="en-US" sz="2400" dirty="0" smtClean="0">
                          <a:solidFill>
                            <a:schemeClr val="tx1"/>
                          </a:solidFill>
                        </a:rPr>
                        <a:t>0</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I</a:t>
                      </a:r>
                      <a:r>
                        <a:rPr lang="en-US" sz="2400" baseline="-25000" dirty="0" smtClean="0">
                          <a:solidFill>
                            <a:schemeClr val="tx1"/>
                          </a:solidFill>
                        </a:rPr>
                        <a:t>3</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a:txBody>
                    <a:bodyPr/>
                    <a:lstStyle/>
                    <a:p>
                      <a:pPr algn="ctr"/>
                      <a:r>
                        <a:rPr lang="en-US" sz="2400" dirty="0" smtClean="0">
                          <a:solidFill>
                            <a:schemeClr val="tx1"/>
                          </a:solidFill>
                        </a:rPr>
                        <a:t>1</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I</a:t>
                      </a:r>
                      <a:r>
                        <a:rPr lang="en-US" sz="2400" baseline="-25000" dirty="0" smtClean="0">
                          <a:solidFill>
                            <a:schemeClr val="tx1"/>
                          </a:solidFill>
                        </a:rPr>
                        <a:t>4</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a:txBody>
                    <a:bodyPr/>
                    <a:lstStyle/>
                    <a:p>
                      <a:pPr algn="ctr"/>
                      <a:r>
                        <a:rPr lang="en-US" sz="2400" dirty="0" smtClean="0">
                          <a:solidFill>
                            <a:schemeClr val="tx1"/>
                          </a:solidFill>
                        </a:rPr>
                        <a:t>1</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I</a:t>
                      </a:r>
                      <a:r>
                        <a:rPr lang="en-US" sz="2400" baseline="-25000" dirty="0" smtClean="0">
                          <a:solidFill>
                            <a:schemeClr val="tx1"/>
                          </a:solidFill>
                        </a:rPr>
                        <a:t>5</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a:txBody>
                    <a:bodyPr/>
                    <a:lstStyle/>
                    <a:p>
                      <a:pPr algn="ctr"/>
                      <a:r>
                        <a:rPr lang="en-US" sz="2400" dirty="0" smtClean="0">
                          <a:solidFill>
                            <a:schemeClr val="tx1"/>
                          </a:solidFill>
                        </a:rPr>
                        <a:t>1</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I</a:t>
                      </a:r>
                      <a:r>
                        <a:rPr lang="en-US" sz="2400" baseline="-25000" dirty="0" smtClean="0">
                          <a:solidFill>
                            <a:schemeClr val="tx1"/>
                          </a:solidFill>
                        </a:rPr>
                        <a:t>6</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a:txBody>
                    <a:bodyPr/>
                    <a:lstStyle/>
                    <a:p>
                      <a:pPr algn="ctr"/>
                      <a:r>
                        <a:rPr lang="en-US" sz="2400" dirty="0" smtClean="0">
                          <a:solidFill>
                            <a:schemeClr val="tx1"/>
                          </a:solidFill>
                        </a:rPr>
                        <a:t>1</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I</a:t>
                      </a:r>
                      <a:r>
                        <a:rPr lang="en-US" sz="2400" baseline="-25000" dirty="0" smtClean="0">
                          <a:solidFill>
                            <a:schemeClr val="tx1"/>
                          </a:solidFill>
                        </a:rPr>
                        <a:t>7</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1904371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Implementation of Higher-order Multiplexers</a:t>
            </a: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19913" y="1044258"/>
            <a:ext cx="5809812" cy="5132843"/>
          </a:xfrm>
        </p:spPr>
      </p:pic>
    </p:spTree>
    <p:extLst>
      <p:ext uri="{BB962C8B-B14F-4D97-AF65-F5344CB8AC3E}">
        <p14:creationId xmlns:p14="http://schemas.microsoft.com/office/powerpoint/2010/main" val="33111103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Implementation of Higher-order Multiplexers</a:t>
            </a:r>
          </a:p>
        </p:txBody>
      </p:sp>
      <p:sp>
        <p:nvSpPr>
          <p:cNvPr id="3" name="عنصر نائب للمحتوى 2"/>
          <p:cNvSpPr>
            <a:spLocks noGrp="1"/>
          </p:cNvSpPr>
          <p:nvPr>
            <p:ph idx="1"/>
          </p:nvPr>
        </p:nvSpPr>
        <p:spPr/>
        <p:txBody>
          <a:bodyPr>
            <a:normAutofit fontScale="92500" lnSpcReduction="20000"/>
          </a:bodyPr>
          <a:lstStyle/>
          <a:p>
            <a:r>
              <a:rPr lang="en-US" dirty="0"/>
              <a:t>The same </a:t>
            </a:r>
            <a:r>
              <a:rPr lang="en-US" b="1" dirty="0"/>
              <a:t>selection lines, s</a:t>
            </a:r>
            <a:r>
              <a:rPr lang="en-US" b="1" baseline="-25000" dirty="0"/>
              <a:t>1</a:t>
            </a:r>
            <a:r>
              <a:rPr lang="en-US" b="1" dirty="0"/>
              <a:t> </a:t>
            </a:r>
            <a:r>
              <a:rPr lang="en-US" b="1" dirty="0" smtClean="0"/>
              <a:t>and </a:t>
            </a:r>
            <a:r>
              <a:rPr lang="en-US" b="1" dirty="0"/>
              <a:t>s</a:t>
            </a:r>
            <a:r>
              <a:rPr lang="en-US" b="1" baseline="-25000" dirty="0"/>
              <a:t>0</a:t>
            </a:r>
            <a:r>
              <a:rPr lang="en-US" dirty="0"/>
              <a:t> are applied to both 4x1 Multiplexers. The data inputs of upper 4x1 Multiplexer are </a:t>
            </a:r>
            <a:r>
              <a:rPr lang="en-US" dirty="0" smtClean="0"/>
              <a:t>I</a:t>
            </a:r>
            <a:r>
              <a:rPr lang="en-US" baseline="-25000" dirty="0" smtClean="0"/>
              <a:t>0</a:t>
            </a:r>
            <a:r>
              <a:rPr lang="en-US" dirty="0"/>
              <a:t> to </a:t>
            </a:r>
            <a:r>
              <a:rPr lang="en-US" dirty="0" smtClean="0"/>
              <a:t>I</a:t>
            </a:r>
            <a:r>
              <a:rPr lang="en-US" baseline="-25000" dirty="0" smtClean="0"/>
              <a:t>3</a:t>
            </a:r>
            <a:r>
              <a:rPr lang="en-US" dirty="0"/>
              <a:t> and the data inputs of lower 4x1 Multiplexer are </a:t>
            </a:r>
            <a:r>
              <a:rPr lang="en-US" dirty="0" smtClean="0"/>
              <a:t>I</a:t>
            </a:r>
            <a:r>
              <a:rPr lang="en-US" baseline="-25000" dirty="0" smtClean="0"/>
              <a:t>4</a:t>
            </a:r>
            <a:r>
              <a:rPr lang="en-US" dirty="0"/>
              <a:t> to </a:t>
            </a:r>
            <a:r>
              <a:rPr lang="en-US" dirty="0" smtClean="0"/>
              <a:t>I</a:t>
            </a:r>
            <a:r>
              <a:rPr lang="en-US" baseline="-25000" dirty="0" smtClean="0"/>
              <a:t>7</a:t>
            </a:r>
            <a:r>
              <a:rPr lang="en-US" dirty="0" smtClean="0"/>
              <a:t>. </a:t>
            </a:r>
            <a:r>
              <a:rPr lang="en-US" dirty="0"/>
              <a:t>Therefore, each 4x1 Multiplexer produces an output based on the values of selection lines, s</a:t>
            </a:r>
            <a:r>
              <a:rPr lang="en-US" baseline="-25000" dirty="0"/>
              <a:t>1</a:t>
            </a:r>
            <a:r>
              <a:rPr lang="en-US" dirty="0"/>
              <a:t> &amp; s</a:t>
            </a:r>
            <a:r>
              <a:rPr lang="en-US" baseline="-25000" dirty="0"/>
              <a:t>0</a:t>
            </a:r>
            <a:r>
              <a:rPr lang="en-US" dirty="0"/>
              <a:t>.</a:t>
            </a:r>
          </a:p>
          <a:p>
            <a:r>
              <a:rPr lang="en-US" dirty="0"/>
              <a:t>The outputs of first stage 4x1 Multiplexers are applied as inputs of 2x1 Multiplexer that is present in second stage. The other </a:t>
            </a:r>
            <a:r>
              <a:rPr lang="en-US" b="1" dirty="0"/>
              <a:t>selection line, s</a:t>
            </a:r>
            <a:r>
              <a:rPr lang="en-US" b="1" baseline="-25000" dirty="0"/>
              <a:t>2</a:t>
            </a:r>
            <a:r>
              <a:rPr lang="en-US" dirty="0"/>
              <a:t> is applied to 2x1 Multiplexer</a:t>
            </a:r>
            <a:r>
              <a:rPr lang="en-US" dirty="0" smtClean="0"/>
              <a:t>.</a:t>
            </a:r>
          </a:p>
          <a:p>
            <a:r>
              <a:rPr lang="en-US" dirty="0"/>
              <a:t>If s</a:t>
            </a:r>
            <a:r>
              <a:rPr lang="en-US" baseline="-25000" dirty="0"/>
              <a:t>2</a:t>
            </a:r>
            <a:r>
              <a:rPr lang="en-US" dirty="0"/>
              <a:t> is zero, then the output of 2x1 Multiplexer will be one of the 4 inputs </a:t>
            </a:r>
            <a:r>
              <a:rPr lang="en-US" dirty="0" smtClean="0"/>
              <a:t>I</a:t>
            </a:r>
            <a:r>
              <a:rPr lang="en-US" baseline="-25000" dirty="0" smtClean="0"/>
              <a:t>0</a:t>
            </a:r>
            <a:r>
              <a:rPr lang="en-US" dirty="0"/>
              <a:t> to </a:t>
            </a:r>
            <a:r>
              <a:rPr lang="en-US" dirty="0" smtClean="0"/>
              <a:t>I</a:t>
            </a:r>
            <a:r>
              <a:rPr lang="en-US" baseline="-25000" dirty="0" smtClean="0"/>
              <a:t>03</a:t>
            </a:r>
            <a:r>
              <a:rPr lang="en-US" dirty="0"/>
              <a:t> based on the values of selection lines s</a:t>
            </a:r>
            <a:r>
              <a:rPr lang="en-US" baseline="-25000" dirty="0"/>
              <a:t>1</a:t>
            </a:r>
            <a:r>
              <a:rPr lang="en-US" dirty="0"/>
              <a:t> &amp; s</a:t>
            </a:r>
            <a:r>
              <a:rPr lang="en-US" baseline="-25000" dirty="0"/>
              <a:t>0</a:t>
            </a:r>
            <a:r>
              <a:rPr lang="en-US" dirty="0"/>
              <a:t>.</a:t>
            </a:r>
          </a:p>
          <a:p>
            <a:r>
              <a:rPr lang="en-US" dirty="0"/>
              <a:t>If s</a:t>
            </a:r>
            <a:r>
              <a:rPr lang="en-US" baseline="-25000" dirty="0"/>
              <a:t>2</a:t>
            </a:r>
            <a:r>
              <a:rPr lang="en-US" dirty="0"/>
              <a:t> is one, then the output of 2x1 Multiplexer will be one of the 4 inputs </a:t>
            </a:r>
            <a:r>
              <a:rPr lang="en-US" dirty="0" smtClean="0"/>
              <a:t>I</a:t>
            </a:r>
            <a:r>
              <a:rPr lang="en-US" baseline="-25000" dirty="0" smtClean="0"/>
              <a:t>4</a:t>
            </a:r>
            <a:r>
              <a:rPr lang="en-US" dirty="0"/>
              <a:t> to </a:t>
            </a:r>
            <a:r>
              <a:rPr lang="en-US" dirty="0" smtClean="0"/>
              <a:t>I</a:t>
            </a:r>
            <a:r>
              <a:rPr lang="en-US" baseline="-25000" dirty="0" smtClean="0"/>
              <a:t>7</a:t>
            </a:r>
            <a:r>
              <a:rPr lang="en-US" dirty="0"/>
              <a:t> based on the values of selection lines s</a:t>
            </a:r>
            <a:r>
              <a:rPr lang="en-US" baseline="-25000" dirty="0"/>
              <a:t>1</a:t>
            </a:r>
            <a:r>
              <a:rPr lang="en-US" dirty="0"/>
              <a:t> &amp; s</a:t>
            </a:r>
            <a:r>
              <a:rPr lang="en-US" baseline="-25000" dirty="0"/>
              <a:t>0</a:t>
            </a:r>
            <a:r>
              <a:rPr lang="en-US" dirty="0"/>
              <a:t>.</a:t>
            </a:r>
          </a:p>
          <a:p>
            <a:endParaRPr lang="en-US" dirty="0" smtClean="0"/>
          </a:p>
          <a:p>
            <a:r>
              <a:rPr lang="en-US" dirty="0" smtClean="0">
                <a:solidFill>
                  <a:srgbClr val="FF0000"/>
                </a:solidFill>
              </a:rPr>
              <a:t>Verify the correctness of this schematic your self</a:t>
            </a:r>
            <a:endParaRPr lang="en-US" dirty="0">
              <a:solidFill>
                <a:srgbClr val="FF0000"/>
              </a:solidFill>
            </a:endParaRPr>
          </a:p>
          <a:p>
            <a:endParaRPr lang="en-US" dirty="0"/>
          </a:p>
        </p:txBody>
      </p:sp>
    </p:spTree>
    <p:extLst>
      <p:ext uri="{BB962C8B-B14F-4D97-AF65-F5344CB8AC3E}">
        <p14:creationId xmlns:p14="http://schemas.microsoft.com/office/powerpoint/2010/main" val="7458123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Function of Multiplexer</a:t>
            </a:r>
            <a:endParaRPr lang="en-US" dirty="0"/>
          </a:p>
        </p:txBody>
      </p:sp>
      <p:sp>
        <p:nvSpPr>
          <p:cNvPr id="3" name="عنصر نائب للمحتوى 2"/>
          <p:cNvSpPr>
            <a:spLocks noGrp="1"/>
          </p:cNvSpPr>
          <p:nvPr>
            <p:ph idx="1"/>
          </p:nvPr>
        </p:nvSpPr>
        <p:spPr>
          <a:xfrm>
            <a:off x="371061" y="1465402"/>
            <a:ext cx="11516139" cy="5221148"/>
          </a:xfrm>
        </p:spPr>
        <p:txBody>
          <a:bodyPr>
            <a:normAutofit lnSpcReduction="10000"/>
          </a:bodyPr>
          <a:lstStyle/>
          <a:p>
            <a:pPr marL="0" indent="0">
              <a:buNone/>
            </a:pPr>
            <a:r>
              <a:rPr lang="en-US" dirty="0" smtClean="0"/>
              <a:t>The multiplexer has 2-functions:</a:t>
            </a:r>
          </a:p>
          <a:p>
            <a:pPr marL="514350" indent="-514350">
              <a:buFont typeface="+mj-lt"/>
              <a:buAutoNum type="arabicPeriod"/>
            </a:pPr>
            <a:r>
              <a:rPr lang="en-US" dirty="0" smtClean="0"/>
              <a:t>Identify data source</a:t>
            </a:r>
          </a:p>
          <a:p>
            <a:pPr marL="514350" indent="-514350">
              <a:buFont typeface="+mj-lt"/>
              <a:buAutoNum type="arabicPeriod"/>
            </a:pPr>
            <a:r>
              <a:rPr lang="en-US" dirty="0" smtClean="0"/>
              <a:t>Implements any logical expression</a:t>
            </a:r>
          </a:p>
          <a:p>
            <a:pPr marL="0" indent="0">
              <a:buNone/>
            </a:pPr>
            <a:r>
              <a:rPr lang="en-US" dirty="0" smtClean="0"/>
              <a:t>Let us give an example for the second use in the follow:</a:t>
            </a:r>
          </a:p>
          <a:p>
            <a:pPr marL="0" indent="0">
              <a:buNone/>
            </a:pPr>
            <a:r>
              <a:rPr lang="en-US" dirty="0" smtClean="0"/>
              <a:t>Basically it depends on converting any logical expression into its corresponding truth table, let us consider the logical expression </a:t>
            </a:r>
          </a:p>
          <a:p>
            <a:pPr marL="0" indent="0">
              <a:buNone/>
            </a:pPr>
            <a:r>
              <a:rPr lang="en-US" dirty="0"/>
              <a:t>F=(</a:t>
            </a:r>
            <a:r>
              <a:rPr lang="en-US" dirty="0" err="1"/>
              <a:t>x+y</a:t>
            </a:r>
            <a:r>
              <a:rPr lang="en-US" dirty="0"/>
              <a:t>)z+ </a:t>
            </a:r>
            <a:r>
              <a:rPr lang="en-US" dirty="0" err="1"/>
              <a:t>x’y</a:t>
            </a:r>
            <a:r>
              <a:rPr lang="en-US" dirty="0" smtClean="0"/>
              <a:t>’</a:t>
            </a:r>
          </a:p>
          <a:p>
            <a:pPr marL="0" indent="0">
              <a:buNone/>
            </a:pPr>
            <a:r>
              <a:rPr lang="en-US" dirty="0" smtClean="0"/>
              <a:t>Also we</a:t>
            </a:r>
            <a:r>
              <a:rPr lang="ar-EG" dirty="0" smtClean="0"/>
              <a:t> </a:t>
            </a:r>
            <a:r>
              <a:rPr lang="en-US" dirty="0" smtClean="0"/>
              <a:t>can put it as</a:t>
            </a:r>
          </a:p>
          <a:p>
            <a:pPr marL="0" indent="0">
              <a:buNone/>
            </a:pPr>
            <a:r>
              <a:rPr lang="en-US" dirty="0" smtClean="0"/>
              <a:t>F=</a:t>
            </a:r>
            <a:r>
              <a:rPr lang="en-US" dirty="0" err="1" smtClean="0"/>
              <a:t>xz</a:t>
            </a:r>
            <a:r>
              <a:rPr lang="en-US" dirty="0" smtClean="0"/>
              <a:t>+ </a:t>
            </a:r>
            <a:r>
              <a:rPr lang="en-US" dirty="0" err="1" smtClean="0"/>
              <a:t>yz</a:t>
            </a:r>
            <a:r>
              <a:rPr lang="en-US" dirty="0" smtClean="0"/>
              <a:t>+ </a:t>
            </a:r>
            <a:r>
              <a:rPr lang="en-US" dirty="0" err="1" smtClean="0"/>
              <a:t>x’y</a:t>
            </a:r>
            <a:r>
              <a:rPr lang="en-US" dirty="0" smtClean="0"/>
              <a:t>’  (</a:t>
            </a:r>
            <a:r>
              <a:rPr lang="en-US" dirty="0" smtClean="0">
                <a:sym typeface="Symbol" panose="05050102010706020507" pitchFamily="18" charset="2"/>
              </a:rPr>
              <a:t> F=1 if one of these condition occurred</a:t>
            </a:r>
            <a:endParaRPr lang="en-US" dirty="0" smtClean="0"/>
          </a:p>
          <a:p>
            <a:pPr marL="0" indent="0">
              <a:buNone/>
            </a:pPr>
            <a:r>
              <a:rPr lang="en-US" dirty="0" smtClean="0"/>
              <a:t>(X=1 and z=1) or (y=1 and z=1) or (x=0 and y=0). Then we drive the corresponding truth table as in the next slid.</a:t>
            </a:r>
            <a:endParaRPr lang="en-US" dirty="0"/>
          </a:p>
        </p:txBody>
      </p:sp>
    </p:spTree>
    <p:extLst>
      <p:ext uri="{BB962C8B-B14F-4D97-AF65-F5344CB8AC3E}">
        <p14:creationId xmlns:p14="http://schemas.microsoft.com/office/powerpoint/2010/main" val="1780092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Decoder</a:t>
            </a:r>
            <a:endParaRPr lang="en-US" dirty="0"/>
          </a:p>
        </p:txBody>
      </p:sp>
      <p:sp>
        <p:nvSpPr>
          <p:cNvPr id="3" name="عنصر نائب للمحتوى 2"/>
          <p:cNvSpPr>
            <a:spLocks noGrp="1"/>
          </p:cNvSpPr>
          <p:nvPr>
            <p:ph idx="1"/>
          </p:nvPr>
        </p:nvSpPr>
        <p:spPr>
          <a:xfrm>
            <a:off x="371061" y="1465402"/>
            <a:ext cx="11516139" cy="5235436"/>
          </a:xfrm>
        </p:spPr>
        <p:txBody>
          <a:bodyPr/>
          <a:lstStyle/>
          <a:p>
            <a:r>
              <a:rPr lang="en-US" dirty="0"/>
              <a:t>is a combinational circuit that has </a:t>
            </a:r>
            <a:r>
              <a:rPr lang="en-US" dirty="0" smtClean="0"/>
              <a:t>n </a:t>
            </a:r>
            <a:r>
              <a:rPr lang="en-US" dirty="0"/>
              <a:t>input lines and maximum of 2</a:t>
            </a:r>
            <a:r>
              <a:rPr lang="en-US" baseline="30000" dirty="0"/>
              <a:t>n</a:t>
            </a:r>
            <a:r>
              <a:rPr lang="en-US" dirty="0"/>
              <a:t> output lines. One of these outputs will be active High based on the combination of inputs present, when the decoder is enabled. That means decoder detects a particular code. </a:t>
            </a:r>
            <a:endParaRPr lang="en-US" dirty="0" smtClean="0"/>
          </a:p>
          <a:p>
            <a:r>
              <a:rPr lang="en-US" dirty="0"/>
              <a:t>Let 2 to 4 Decoder has two inputs A</a:t>
            </a:r>
            <a:r>
              <a:rPr lang="en-US" baseline="-25000" dirty="0"/>
              <a:t>1</a:t>
            </a:r>
            <a:r>
              <a:rPr lang="en-US" dirty="0"/>
              <a:t> &amp; A</a:t>
            </a:r>
            <a:r>
              <a:rPr lang="en-US" baseline="-25000" dirty="0"/>
              <a:t>0</a:t>
            </a:r>
            <a:r>
              <a:rPr lang="en-US" dirty="0"/>
              <a:t> and four outputs </a:t>
            </a:r>
            <a:r>
              <a:rPr lang="en-US" dirty="0" smtClean="0"/>
              <a:t>Y</a:t>
            </a:r>
            <a:r>
              <a:rPr lang="en-US" baseline="-25000" dirty="0" smtClean="0"/>
              <a:t>0</a:t>
            </a:r>
            <a:r>
              <a:rPr lang="en-US" dirty="0" smtClean="0"/>
              <a:t>, Y</a:t>
            </a:r>
            <a:r>
              <a:rPr lang="en-US" baseline="-25000" dirty="0" smtClean="0"/>
              <a:t>1</a:t>
            </a:r>
            <a:r>
              <a:rPr lang="en-US" dirty="0" smtClean="0"/>
              <a:t>, Y</a:t>
            </a:r>
            <a:r>
              <a:rPr lang="en-US" baseline="-25000" dirty="0" smtClean="0"/>
              <a:t>2</a:t>
            </a:r>
            <a:r>
              <a:rPr lang="en-US" dirty="0"/>
              <a:t> </a:t>
            </a:r>
            <a:r>
              <a:rPr lang="en-US" dirty="0" smtClean="0"/>
              <a:t>and Y</a:t>
            </a:r>
            <a:r>
              <a:rPr lang="en-US" baseline="-25000" dirty="0" smtClean="0"/>
              <a:t>3</a:t>
            </a:r>
            <a:r>
              <a:rPr lang="en-US" dirty="0" smtClean="0"/>
              <a:t>. </a:t>
            </a:r>
            <a:r>
              <a:rPr lang="en-US" dirty="0"/>
              <a:t>The </a:t>
            </a:r>
            <a:r>
              <a:rPr lang="en-US" b="1" dirty="0"/>
              <a:t>block diagram</a:t>
            </a:r>
            <a:r>
              <a:rPr lang="en-US" dirty="0"/>
              <a:t> of 2 to 4 decoder is shown in the following figure</a:t>
            </a:r>
            <a:r>
              <a:rPr lang="en-US" dirty="0" smtClean="0"/>
              <a:t>.</a:t>
            </a:r>
            <a:endParaRPr lang="en-US" dirty="0"/>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8050" y="4083120"/>
            <a:ext cx="3609975" cy="2038350"/>
          </a:xfrm>
          <a:prstGeom prst="rect">
            <a:avLst/>
          </a:prstGeom>
        </p:spPr>
      </p:pic>
    </p:spTree>
    <p:extLst>
      <p:ext uri="{BB962C8B-B14F-4D97-AF65-F5344CB8AC3E}">
        <p14:creationId xmlns:p14="http://schemas.microsoft.com/office/powerpoint/2010/main" val="22813747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Implementing logical expression using multiplexer</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796919391"/>
              </p:ext>
            </p:extLst>
          </p:nvPr>
        </p:nvGraphicFramePr>
        <p:xfrm>
          <a:off x="371475" y="1465263"/>
          <a:ext cx="11515725" cy="4114800"/>
        </p:xfrm>
        <a:graphic>
          <a:graphicData uri="http://schemas.openxmlformats.org/drawingml/2006/table">
            <a:tbl>
              <a:tblPr firstRow="1" bandRow="1">
                <a:tableStyleId>{5C22544A-7EE6-4342-B048-85BDC9FD1C3A}</a:tableStyleId>
              </a:tblPr>
              <a:tblGrid>
                <a:gridCol w="1600200"/>
                <a:gridCol w="1557338"/>
                <a:gridCol w="1800225"/>
                <a:gridCol w="1243012"/>
                <a:gridCol w="5314950"/>
              </a:tblGrid>
              <a:tr h="370840">
                <a:tc>
                  <a:txBody>
                    <a:bodyPr/>
                    <a:lstStyle/>
                    <a:p>
                      <a:pPr algn="ctr"/>
                      <a:r>
                        <a:rPr lang="en-US" sz="2400" dirty="0" smtClean="0">
                          <a:solidFill>
                            <a:schemeClr val="tx1"/>
                          </a:solidFill>
                        </a:rPr>
                        <a:t>z</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y</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x</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F</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remarks</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a:txBody>
                    <a:bodyPr/>
                    <a:lstStyle/>
                    <a:p>
                      <a:pPr algn="ctr"/>
                      <a:r>
                        <a:rPr lang="en-US" sz="2400" dirty="0" smtClean="0">
                          <a:solidFill>
                            <a:schemeClr val="tx1"/>
                          </a:solidFill>
                        </a:rPr>
                        <a:t>0</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tx1"/>
                          </a:solidFill>
                        </a:rPr>
                        <a:t>x=0 and y=0</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a:txBody>
                    <a:bodyPr/>
                    <a:lstStyle/>
                    <a:p>
                      <a:pPr algn="ctr"/>
                      <a:r>
                        <a:rPr lang="en-US" sz="2400" dirty="0" smtClean="0">
                          <a:solidFill>
                            <a:schemeClr val="tx1"/>
                          </a:solidFill>
                        </a:rPr>
                        <a:t>0</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endParaRPr lang="en-US" sz="240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a:txBody>
                    <a:bodyPr/>
                    <a:lstStyle/>
                    <a:p>
                      <a:pPr algn="ctr"/>
                      <a:r>
                        <a:rPr lang="en-US" sz="2400" dirty="0" smtClean="0">
                          <a:solidFill>
                            <a:schemeClr val="tx1"/>
                          </a:solidFill>
                        </a:rPr>
                        <a:t>0</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endParaRPr lang="en-US" sz="240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a:txBody>
                    <a:bodyPr/>
                    <a:lstStyle/>
                    <a:p>
                      <a:pPr algn="ctr"/>
                      <a:r>
                        <a:rPr lang="en-US" sz="2400" dirty="0" smtClean="0">
                          <a:solidFill>
                            <a:schemeClr val="tx1"/>
                          </a:solidFill>
                        </a:rPr>
                        <a:t>0</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endParaRPr lang="en-US" sz="240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a:txBody>
                    <a:bodyPr/>
                    <a:lstStyle/>
                    <a:p>
                      <a:pPr algn="ctr"/>
                      <a:r>
                        <a:rPr lang="en-US" sz="2400" dirty="0" smtClean="0">
                          <a:solidFill>
                            <a:schemeClr val="tx1"/>
                          </a:solidFill>
                        </a:rPr>
                        <a:t>1</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x=0 and y=0</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a:txBody>
                    <a:bodyPr/>
                    <a:lstStyle/>
                    <a:p>
                      <a:pPr algn="ctr"/>
                      <a:r>
                        <a:rPr lang="en-US" sz="2400" dirty="0" smtClean="0">
                          <a:solidFill>
                            <a:schemeClr val="tx1"/>
                          </a:solidFill>
                        </a:rPr>
                        <a:t>1</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x=1 and z=1</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a:txBody>
                    <a:bodyPr/>
                    <a:lstStyle/>
                    <a:p>
                      <a:pPr algn="ctr"/>
                      <a:r>
                        <a:rPr lang="en-US" sz="2400" dirty="0" smtClean="0">
                          <a:solidFill>
                            <a:schemeClr val="tx1"/>
                          </a:solidFill>
                        </a:rPr>
                        <a:t>1</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0</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y=1 and z=1</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a:txBody>
                    <a:bodyPr/>
                    <a:lstStyle/>
                    <a:p>
                      <a:pPr algn="ctr"/>
                      <a:r>
                        <a:rPr lang="en-US" sz="2400" dirty="0" smtClean="0">
                          <a:solidFill>
                            <a:schemeClr val="tx1"/>
                          </a:solidFill>
                        </a:rPr>
                        <a:t>1</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tx1"/>
                          </a:solidFill>
                        </a:rPr>
                        <a:t>x=1 and z=1</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0858022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Implementation using 8x1 MUX</a:t>
            </a:r>
            <a:endParaRPr lang="en-US" dirty="0"/>
          </a:p>
        </p:txBody>
      </p:sp>
      <p:graphicFrame>
        <p:nvGraphicFramePr>
          <p:cNvPr id="6" name="جدول 5"/>
          <p:cNvGraphicFramePr>
            <a:graphicFrameLocks noGrp="1"/>
          </p:cNvGraphicFramePr>
          <p:nvPr>
            <p:extLst>
              <p:ext uri="{D42A27DB-BD31-4B8C-83A1-F6EECF244321}">
                <p14:modId xmlns:p14="http://schemas.microsoft.com/office/powerpoint/2010/main" val="3841433990"/>
              </p:ext>
            </p:extLst>
          </p:nvPr>
        </p:nvGraphicFramePr>
        <p:xfrm>
          <a:off x="8301038" y="6329363"/>
          <a:ext cx="614362" cy="365760"/>
        </p:xfrm>
        <a:graphic>
          <a:graphicData uri="http://schemas.openxmlformats.org/drawingml/2006/table">
            <a:tbl>
              <a:tblPr/>
              <a:tblGrid>
                <a:gridCol w="614362"/>
              </a:tblGrid>
              <a:tr h="0">
                <a:tc>
                  <a:txBody>
                    <a:bodyPr/>
                    <a:lstStyle/>
                    <a:p>
                      <a:endParaRPr lang="en-US" dirty="0"/>
                    </a:p>
                  </a:txBody>
                  <a:tcPr>
                    <a:lnL w="38100" cmpd="sng">
                      <a:solidFill>
                        <a:schemeClr val="bg1"/>
                      </a:solidFill>
                      <a:prstDash val="solid"/>
                    </a:lnL>
                    <a:lnR w="38100" cmpd="sng">
                      <a:solidFill>
                        <a:schemeClr val="bg1"/>
                      </a:solidFill>
                      <a:prstDash val="solid"/>
                    </a:lnR>
                    <a:lnT w="38100" cmpd="sng">
                      <a:solidFill>
                        <a:schemeClr val="bg1"/>
                      </a:solidFill>
                      <a:prstDash val="solid"/>
                    </a:lnT>
                    <a:lnB w="38100" cmpd="sng">
                      <a:solidFill>
                        <a:schemeClr val="bg1"/>
                      </a:solidFill>
                      <a:prstDash val="solid"/>
                    </a:lnB>
                  </a:tcPr>
                </a:tc>
              </a:tr>
            </a:tbl>
          </a:graphicData>
        </a:graphic>
      </p:graphicFrame>
      <p:graphicFrame>
        <p:nvGraphicFramePr>
          <p:cNvPr id="12" name="جدول 11"/>
          <p:cNvGraphicFramePr>
            <a:graphicFrameLocks noGrp="1"/>
          </p:cNvGraphicFramePr>
          <p:nvPr>
            <p:extLst>
              <p:ext uri="{D42A27DB-BD31-4B8C-83A1-F6EECF244321}">
                <p14:modId xmlns:p14="http://schemas.microsoft.com/office/powerpoint/2010/main" val="2177212900"/>
              </p:ext>
            </p:extLst>
          </p:nvPr>
        </p:nvGraphicFramePr>
        <p:xfrm>
          <a:off x="6157913" y="6386513"/>
          <a:ext cx="208280" cy="365760"/>
        </p:xfrm>
        <a:graphic>
          <a:graphicData uri="http://schemas.openxmlformats.org/drawingml/2006/table">
            <a:tbl>
              <a:tblPr/>
              <a:tblGrid>
                <a:gridCol w="208280"/>
              </a:tblGrid>
              <a:tr h="0">
                <a:tc>
                  <a:txBody>
                    <a:bodyPr/>
                    <a:lstStyle/>
                    <a:p>
                      <a:endParaRPr lang="en-US" dirty="0"/>
                    </a:p>
                  </a:txBody>
                  <a:tcPr>
                    <a:lnL w="38100" cmpd="sng">
                      <a:solidFill>
                        <a:schemeClr val="bg1"/>
                      </a:solidFill>
                      <a:prstDash val="solid"/>
                    </a:lnL>
                    <a:lnR w="38100" cmpd="sng">
                      <a:solidFill>
                        <a:schemeClr val="bg1"/>
                      </a:solidFill>
                      <a:prstDash val="solid"/>
                    </a:lnR>
                    <a:lnT w="38100" cmpd="sng">
                      <a:solidFill>
                        <a:schemeClr val="bg1"/>
                      </a:solidFill>
                      <a:prstDash val="solid"/>
                    </a:lnT>
                    <a:lnB w="38100" cmpd="sng">
                      <a:solidFill>
                        <a:schemeClr val="bg1"/>
                      </a:solidFill>
                      <a:prstDash val="solid"/>
                    </a:lnB>
                  </a:tcPr>
                </a:tc>
              </a:tr>
            </a:tbl>
          </a:graphicData>
        </a:graphic>
      </p:graphicFrame>
      <p:graphicFrame>
        <p:nvGraphicFramePr>
          <p:cNvPr id="13" name="جدول 12"/>
          <p:cNvGraphicFramePr>
            <a:graphicFrameLocks noGrp="1"/>
          </p:cNvGraphicFramePr>
          <p:nvPr/>
        </p:nvGraphicFramePr>
        <p:xfrm>
          <a:off x="2814638" y="6343650"/>
          <a:ext cx="6157912" cy="365760"/>
        </p:xfrm>
        <a:graphic>
          <a:graphicData uri="http://schemas.openxmlformats.org/drawingml/2006/table">
            <a:tbl>
              <a:tblPr/>
              <a:tblGrid>
                <a:gridCol w="6157912"/>
              </a:tblGrid>
              <a:tr h="0">
                <a:tc>
                  <a:txBody>
                    <a:bodyPr/>
                    <a:lstStyle/>
                    <a:p>
                      <a:endParaRPr lang="en-US" dirty="0"/>
                    </a:p>
                  </a:txBody>
                  <a:tcPr>
                    <a:lnL w="38100" cmpd="sng">
                      <a:solidFill>
                        <a:schemeClr val="bg1"/>
                      </a:solidFill>
                      <a:prstDash val="solid"/>
                    </a:lnL>
                    <a:lnR w="38100" cmpd="sng">
                      <a:solidFill>
                        <a:schemeClr val="bg1"/>
                      </a:solidFill>
                      <a:prstDash val="solid"/>
                    </a:lnR>
                    <a:lnT w="38100" cmpd="sng">
                      <a:solidFill>
                        <a:schemeClr val="bg1"/>
                      </a:solidFill>
                      <a:prstDash val="solid"/>
                    </a:lnT>
                    <a:lnB w="38100" cmpd="sng">
                      <a:solidFill>
                        <a:schemeClr val="bg1"/>
                      </a:solidFill>
                      <a:prstDash val="solid"/>
                    </a:lnB>
                  </a:tcPr>
                </a:tc>
              </a:tr>
            </a:tbl>
          </a:graphicData>
        </a:graphic>
      </p:graphicFrame>
      <p:graphicFrame>
        <p:nvGraphicFramePr>
          <p:cNvPr id="15" name="جدول 14"/>
          <p:cNvGraphicFramePr>
            <a:graphicFrameLocks noGrp="1"/>
          </p:cNvGraphicFramePr>
          <p:nvPr>
            <p:extLst>
              <p:ext uri="{D42A27DB-BD31-4B8C-83A1-F6EECF244321}">
                <p14:modId xmlns:p14="http://schemas.microsoft.com/office/powerpoint/2010/main" val="3878802833"/>
              </p:ext>
            </p:extLst>
          </p:nvPr>
        </p:nvGraphicFramePr>
        <p:xfrm>
          <a:off x="3114675" y="1628775"/>
          <a:ext cx="208280" cy="365760"/>
        </p:xfrm>
        <a:graphic>
          <a:graphicData uri="http://schemas.openxmlformats.org/drawingml/2006/table">
            <a:tbl>
              <a:tblPr/>
              <a:tblGrid>
                <a:gridCol w="208280"/>
              </a:tblGrid>
              <a:tr h="0">
                <a:tc>
                  <a:txBody>
                    <a:bodyPr/>
                    <a:lstStyle/>
                    <a:p>
                      <a:endParaRPr lang="en-US" dirty="0"/>
                    </a:p>
                  </a:txBody>
                  <a:tcPr>
                    <a:lnL w="38100" cmpd="sng">
                      <a:noFill/>
                      <a:prstDash val="solid"/>
                    </a:lnL>
                    <a:lnR w="38100" cmpd="sng">
                      <a:solidFill>
                        <a:schemeClr val="bg1"/>
                      </a:solidFill>
                      <a:prstDash val="solid"/>
                    </a:lnR>
                    <a:lnT w="38100" cmpd="sng">
                      <a:solidFill>
                        <a:schemeClr val="bg1"/>
                      </a:solidFill>
                      <a:prstDash val="solid"/>
                    </a:lnT>
                    <a:lnB w="38100" cmpd="sng">
                      <a:solidFill>
                        <a:schemeClr val="bg1"/>
                      </a:solidFill>
                      <a:prstDash val="solid"/>
                    </a:lnB>
                  </a:tcPr>
                </a:tc>
              </a:tr>
            </a:tbl>
          </a:graphicData>
        </a:graphic>
      </p:graphicFrame>
      <p:sp>
        <p:nvSpPr>
          <p:cNvPr id="20" name="مربع نص 19"/>
          <p:cNvSpPr txBox="1"/>
          <p:nvPr/>
        </p:nvSpPr>
        <p:spPr>
          <a:xfrm>
            <a:off x="2757488" y="1114425"/>
            <a:ext cx="700087" cy="5580698"/>
          </a:xfrm>
          <a:prstGeom prst="rect">
            <a:avLst/>
          </a:prstGeom>
          <a:solidFill>
            <a:schemeClr val="bg1"/>
          </a:solidFill>
        </p:spPr>
        <p:txBody>
          <a:bodyPr wrap="square" rtlCol="0">
            <a:spAutoFit/>
          </a:bodyPr>
          <a:lstStyle/>
          <a:p>
            <a:endParaRPr lang="en-US" dirty="0"/>
          </a:p>
        </p:txBody>
      </p:sp>
      <p:sp>
        <p:nvSpPr>
          <p:cNvPr id="22" name="مربع نص 21"/>
          <p:cNvSpPr txBox="1"/>
          <p:nvPr/>
        </p:nvSpPr>
        <p:spPr>
          <a:xfrm>
            <a:off x="3265805" y="6329363"/>
            <a:ext cx="3749358" cy="369332"/>
          </a:xfrm>
          <a:prstGeom prst="rect">
            <a:avLst/>
          </a:prstGeom>
          <a:solidFill>
            <a:schemeClr val="bg1"/>
          </a:solidFill>
        </p:spPr>
        <p:txBody>
          <a:bodyPr wrap="square" rtlCol="0">
            <a:spAutoFit/>
          </a:bodyPr>
          <a:lstStyle/>
          <a:p>
            <a:endParaRPr lang="en-US" dirty="0"/>
          </a:p>
        </p:txBody>
      </p:sp>
      <p:pic>
        <p:nvPicPr>
          <p:cNvPr id="28" name="عنصر نائب للمحتوى 2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57675" y="1257300"/>
            <a:ext cx="3705879" cy="5179965"/>
          </a:xfrm>
        </p:spPr>
      </p:pic>
    </p:spTree>
    <p:extLst>
      <p:ext uri="{BB962C8B-B14F-4D97-AF65-F5344CB8AC3E}">
        <p14:creationId xmlns:p14="http://schemas.microsoft.com/office/powerpoint/2010/main" val="16199421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Implementation using </a:t>
            </a:r>
            <a:r>
              <a:rPr lang="en-US" dirty="0" smtClean="0"/>
              <a:t>4x1 </a:t>
            </a:r>
            <a:r>
              <a:rPr lang="en-US" dirty="0"/>
              <a:t>MUX</a:t>
            </a:r>
          </a:p>
        </p:txBody>
      </p:sp>
      <p:graphicFrame>
        <p:nvGraphicFramePr>
          <p:cNvPr id="4" name="عنصر نائب للمحتوى 3"/>
          <p:cNvGraphicFramePr>
            <a:graphicFrameLocks noGrp="1"/>
          </p:cNvGraphicFramePr>
          <p:nvPr>
            <p:ph sz="half" idx="1"/>
            <p:extLst>
              <p:ext uri="{D42A27DB-BD31-4B8C-83A1-F6EECF244321}">
                <p14:modId xmlns:p14="http://schemas.microsoft.com/office/powerpoint/2010/main" val="890742401"/>
              </p:ext>
            </p:extLst>
          </p:nvPr>
        </p:nvGraphicFramePr>
        <p:xfrm>
          <a:off x="5138738" y="1690688"/>
          <a:ext cx="6062663" cy="4480560"/>
        </p:xfrm>
        <a:graphic>
          <a:graphicData uri="http://schemas.openxmlformats.org/drawingml/2006/table">
            <a:tbl>
              <a:tblPr firstRow="1" bandRow="1">
                <a:tableStyleId>{5C22544A-7EE6-4342-B048-85BDC9FD1C3A}</a:tableStyleId>
              </a:tblPr>
              <a:tblGrid>
                <a:gridCol w="919162"/>
                <a:gridCol w="560180"/>
                <a:gridCol w="719859"/>
                <a:gridCol w="832130"/>
                <a:gridCol w="574566"/>
                <a:gridCol w="2456766"/>
              </a:tblGrid>
              <a:tr h="370840">
                <a:tc>
                  <a:txBody>
                    <a:bodyPr/>
                    <a:lstStyle/>
                    <a:p>
                      <a:pPr algn="ctr"/>
                      <a:r>
                        <a:rPr lang="en-US" sz="2400" dirty="0" smtClean="0">
                          <a:solidFill>
                            <a:schemeClr val="tx1"/>
                          </a:solidFill>
                        </a:rPr>
                        <a:t>Select </a:t>
                      </a:r>
                      <a:r>
                        <a:rPr lang="en-US" sz="2400" dirty="0" err="1" smtClean="0">
                          <a:solidFill>
                            <a:schemeClr val="tx1"/>
                          </a:solidFill>
                        </a:rPr>
                        <a:t>yz</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z</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y</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x</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F</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remarks</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rowSpan="2">
                  <a:txBody>
                    <a:bodyPr/>
                    <a:lstStyle/>
                    <a:p>
                      <a:pPr algn="ctr"/>
                      <a:r>
                        <a:rPr lang="en-US" sz="2400" dirty="0" smtClean="0">
                          <a:solidFill>
                            <a:schemeClr val="tx1"/>
                          </a:solidFill>
                        </a:rPr>
                        <a:t>0</a:t>
                      </a:r>
                      <a:endParaRPr lang="en-US" sz="2400" dirty="0">
                        <a:solidFill>
                          <a:schemeClr val="tx1"/>
                        </a:solidFill>
                      </a:endParaRPr>
                    </a:p>
                  </a:txBody>
                  <a:tcPr marL="41144" marR="41144"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00"/>
                    </a:solidFill>
                  </a:tcPr>
                </a:tc>
                <a:tc>
                  <a:txBody>
                    <a:bodyPr/>
                    <a:lstStyle/>
                    <a:p>
                      <a:pPr algn="ctr"/>
                      <a:r>
                        <a:rPr lang="en-US" sz="2400" dirty="0" smtClean="0">
                          <a:solidFill>
                            <a:schemeClr val="tx1"/>
                          </a:solidFill>
                        </a:rPr>
                        <a:t>0</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00"/>
                    </a:solidFill>
                  </a:tcPr>
                </a:tc>
                <a:tc>
                  <a:txBody>
                    <a:bodyPr/>
                    <a:lstStyle/>
                    <a:p>
                      <a:pPr algn="ctr"/>
                      <a:r>
                        <a:rPr lang="en-US" sz="2400" dirty="0" smtClean="0">
                          <a:solidFill>
                            <a:schemeClr val="tx1"/>
                          </a:solidFill>
                        </a:rPr>
                        <a:t>0</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00"/>
                    </a:solidFill>
                  </a:tcPr>
                </a:tc>
                <a:tc>
                  <a:txBody>
                    <a:bodyPr/>
                    <a:lstStyle/>
                    <a:p>
                      <a:pPr algn="ctr"/>
                      <a:r>
                        <a:rPr lang="en-US" sz="2400" dirty="0" smtClean="0">
                          <a:solidFill>
                            <a:schemeClr val="tx1"/>
                          </a:solidFill>
                        </a:rPr>
                        <a:t>0</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tx1"/>
                          </a:solidFill>
                        </a:rPr>
                        <a:t>x=0 and y=0</a:t>
                      </a: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vMerge="1">
                  <a:txBody>
                    <a:bodyPr/>
                    <a:lstStyle/>
                    <a:p>
                      <a:pPr algn="ct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00"/>
                    </a:solidFill>
                  </a:tcPr>
                </a:tc>
                <a:tc>
                  <a:txBody>
                    <a:bodyPr/>
                    <a:lstStyle/>
                    <a:p>
                      <a:pPr algn="ctr"/>
                      <a:r>
                        <a:rPr lang="en-US" sz="2400" dirty="0" smtClean="0">
                          <a:solidFill>
                            <a:schemeClr val="tx1"/>
                          </a:solidFill>
                        </a:rPr>
                        <a:t>0</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00"/>
                    </a:solidFill>
                  </a:tcPr>
                </a:tc>
                <a:tc>
                  <a:txBody>
                    <a:bodyPr/>
                    <a:lstStyle/>
                    <a:p>
                      <a:pPr algn="ctr"/>
                      <a:r>
                        <a:rPr lang="en-US" sz="2400" dirty="0" smtClean="0">
                          <a:solidFill>
                            <a:schemeClr val="tx1"/>
                          </a:solidFill>
                        </a:rPr>
                        <a:t>0</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00"/>
                    </a:solid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ctr"/>
                      <a:r>
                        <a:rPr lang="en-US" sz="2400" dirty="0" smtClean="0">
                          <a:solidFill>
                            <a:schemeClr val="tx1"/>
                          </a:solidFill>
                        </a:rPr>
                        <a:t>0</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ct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rowSpan="2">
                  <a:txBody>
                    <a:bodyPr/>
                    <a:lstStyle/>
                    <a:p>
                      <a:pPr algn="ctr"/>
                      <a:r>
                        <a:rPr lang="en-US" sz="2400" dirty="0" smtClean="0">
                          <a:solidFill>
                            <a:schemeClr val="tx1"/>
                          </a:solidFill>
                        </a:rPr>
                        <a:t>1</a:t>
                      </a:r>
                      <a:endParaRPr lang="en-US" sz="2400" dirty="0">
                        <a:solidFill>
                          <a:schemeClr val="tx1"/>
                        </a:solidFill>
                      </a:endParaRPr>
                    </a:p>
                  </a:txBody>
                  <a:tcPr marL="41144" marR="41144"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00B0F0"/>
                    </a:solidFill>
                  </a:tcPr>
                </a:tc>
                <a:tc>
                  <a:txBody>
                    <a:bodyPr/>
                    <a:lstStyle/>
                    <a:p>
                      <a:pPr algn="ctr"/>
                      <a:r>
                        <a:rPr lang="en-US" sz="2400" dirty="0" smtClean="0">
                          <a:solidFill>
                            <a:schemeClr val="tx1"/>
                          </a:solidFill>
                        </a:rPr>
                        <a:t>0</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00B0F0"/>
                    </a:solid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00B0F0"/>
                    </a:solidFill>
                  </a:tcPr>
                </a:tc>
                <a:tc>
                  <a:txBody>
                    <a:bodyPr/>
                    <a:lstStyle/>
                    <a:p>
                      <a:pPr algn="ctr"/>
                      <a:r>
                        <a:rPr lang="en-US" sz="2400" dirty="0" smtClean="0">
                          <a:solidFill>
                            <a:schemeClr val="tx1"/>
                          </a:solidFill>
                        </a:rPr>
                        <a:t>0</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2">
                        <a:lumMod val="75000"/>
                      </a:schemeClr>
                    </a:solidFill>
                  </a:tcPr>
                </a:tc>
                <a:tc>
                  <a:txBody>
                    <a:bodyPr/>
                    <a:lstStyle/>
                    <a:p>
                      <a:pPr algn="ctr"/>
                      <a:r>
                        <a:rPr lang="en-US" sz="2400" dirty="0" smtClean="0">
                          <a:solidFill>
                            <a:schemeClr val="tx1"/>
                          </a:solidFill>
                        </a:rPr>
                        <a:t>0</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2">
                        <a:lumMod val="75000"/>
                      </a:schemeClr>
                    </a:solidFill>
                  </a:tcPr>
                </a:tc>
                <a:tc>
                  <a:txBody>
                    <a:bodyPr/>
                    <a:lstStyle/>
                    <a:p>
                      <a:pPr algn="ct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vMerge="1">
                  <a:txBody>
                    <a:bodyPr/>
                    <a:lstStyle/>
                    <a:p>
                      <a:pPr algn="ct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00B0F0"/>
                    </a:solidFill>
                  </a:tcPr>
                </a:tc>
                <a:tc>
                  <a:txBody>
                    <a:bodyPr/>
                    <a:lstStyle/>
                    <a:p>
                      <a:pPr algn="ctr"/>
                      <a:r>
                        <a:rPr lang="en-US" sz="2400" dirty="0" smtClean="0">
                          <a:solidFill>
                            <a:schemeClr val="tx1"/>
                          </a:solidFill>
                        </a:rPr>
                        <a:t>0</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00B0F0"/>
                    </a:solid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00B0F0"/>
                    </a:solid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2">
                        <a:lumMod val="75000"/>
                      </a:schemeClr>
                    </a:solidFill>
                  </a:tcPr>
                </a:tc>
                <a:tc>
                  <a:txBody>
                    <a:bodyPr/>
                    <a:lstStyle/>
                    <a:p>
                      <a:pPr algn="ctr"/>
                      <a:r>
                        <a:rPr lang="en-US" sz="2400" dirty="0" smtClean="0">
                          <a:solidFill>
                            <a:schemeClr val="tx1"/>
                          </a:solidFill>
                        </a:rPr>
                        <a:t>0</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2">
                        <a:lumMod val="75000"/>
                      </a:schemeClr>
                    </a:solidFill>
                  </a:tcPr>
                </a:tc>
                <a:tc>
                  <a:txBody>
                    <a:bodyPr/>
                    <a:lstStyle/>
                    <a:p>
                      <a:pPr algn="ct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rowSpan="2">
                  <a:txBody>
                    <a:bodyPr/>
                    <a:lstStyle/>
                    <a:p>
                      <a:pPr algn="ctr"/>
                      <a:r>
                        <a:rPr lang="en-US" sz="2400" dirty="0" smtClean="0">
                          <a:solidFill>
                            <a:schemeClr val="tx1"/>
                          </a:solidFill>
                        </a:rPr>
                        <a:t>2</a:t>
                      </a:r>
                      <a:endParaRPr lang="en-US" sz="2400" dirty="0">
                        <a:solidFill>
                          <a:schemeClr val="tx1"/>
                        </a:solidFill>
                      </a:endParaRPr>
                    </a:p>
                  </a:txBody>
                  <a:tcPr marL="41144" marR="41144"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C000"/>
                    </a:solid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C000"/>
                    </a:solidFill>
                  </a:tcPr>
                </a:tc>
                <a:tc>
                  <a:txBody>
                    <a:bodyPr/>
                    <a:lstStyle/>
                    <a:p>
                      <a:pPr algn="ctr"/>
                      <a:r>
                        <a:rPr lang="en-US" sz="2400" dirty="0" smtClean="0">
                          <a:solidFill>
                            <a:schemeClr val="tx1"/>
                          </a:solidFill>
                        </a:rPr>
                        <a:t>0</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C000"/>
                    </a:solidFill>
                  </a:tcPr>
                </a:tc>
                <a:tc>
                  <a:txBody>
                    <a:bodyPr/>
                    <a:lstStyle/>
                    <a:p>
                      <a:pPr algn="ctr"/>
                      <a:r>
                        <a:rPr lang="en-US" sz="2400" dirty="0" smtClean="0">
                          <a:solidFill>
                            <a:schemeClr val="tx1"/>
                          </a:solidFill>
                        </a:rPr>
                        <a:t>0</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US" sz="2400" dirty="0" smtClean="0">
                          <a:solidFill>
                            <a:schemeClr val="tx1"/>
                          </a:solidFill>
                        </a:rPr>
                        <a:t>x=0 and y=0</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vMerge="1">
                  <a:txBody>
                    <a:bodyPr/>
                    <a:lstStyle/>
                    <a:p>
                      <a:pPr algn="ct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C000"/>
                    </a:solid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C000"/>
                    </a:solidFill>
                  </a:tcPr>
                </a:tc>
                <a:tc>
                  <a:txBody>
                    <a:bodyPr/>
                    <a:lstStyle/>
                    <a:p>
                      <a:pPr algn="ctr"/>
                      <a:r>
                        <a:rPr lang="en-US" sz="2400" dirty="0" smtClean="0">
                          <a:solidFill>
                            <a:schemeClr val="tx1"/>
                          </a:solidFill>
                        </a:rPr>
                        <a:t>0</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C000"/>
                    </a:solid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US" sz="2400" dirty="0" smtClean="0">
                          <a:solidFill>
                            <a:schemeClr val="tx1"/>
                          </a:solidFill>
                        </a:rPr>
                        <a:t>x=1 and z=1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rowSpan="2">
                  <a:txBody>
                    <a:bodyPr/>
                    <a:lstStyle/>
                    <a:p>
                      <a:pPr algn="ctr"/>
                      <a:r>
                        <a:rPr lang="en-US" sz="2400" dirty="0" smtClean="0">
                          <a:solidFill>
                            <a:schemeClr val="tx1"/>
                          </a:solidFill>
                        </a:rPr>
                        <a:t>3</a:t>
                      </a:r>
                      <a:endParaRPr lang="en-US" sz="2400" dirty="0">
                        <a:solidFill>
                          <a:schemeClr val="tx1"/>
                        </a:solidFill>
                      </a:endParaRPr>
                    </a:p>
                  </a:txBody>
                  <a:tcPr marL="41144" marR="41144"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92D050"/>
                    </a:solid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92D050"/>
                    </a:solid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92D050"/>
                    </a:solidFill>
                  </a:tcPr>
                </a:tc>
                <a:tc>
                  <a:txBody>
                    <a:bodyPr/>
                    <a:lstStyle/>
                    <a:p>
                      <a:pPr algn="ctr"/>
                      <a:r>
                        <a:rPr lang="en-US" sz="2400" dirty="0" smtClean="0">
                          <a:solidFill>
                            <a:schemeClr val="tx1"/>
                          </a:solidFill>
                        </a:rPr>
                        <a:t>0</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ctr"/>
                      <a:r>
                        <a:rPr lang="en-US" sz="2400" dirty="0" smtClean="0">
                          <a:solidFill>
                            <a:schemeClr val="tx1"/>
                          </a:solidFill>
                        </a:rPr>
                        <a:t>y=1 and z=1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vMerge="1">
                  <a:txBody>
                    <a:bodyPr/>
                    <a:lstStyle/>
                    <a:p>
                      <a:pPr algn="ct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92D050"/>
                    </a:solid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92D050"/>
                    </a:solid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tx1"/>
                          </a:solidFill>
                        </a:rPr>
                        <a:t>x=1 and z=1</a:t>
                      </a: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bl>
          </a:graphicData>
        </a:graphic>
      </p:graphicFrame>
      <p:sp>
        <p:nvSpPr>
          <p:cNvPr id="5" name="عنصر نائب للمحتوى 4"/>
          <p:cNvSpPr>
            <a:spLocks noGrp="1"/>
          </p:cNvSpPr>
          <p:nvPr>
            <p:ph sz="half" idx="2"/>
          </p:nvPr>
        </p:nvSpPr>
        <p:spPr>
          <a:xfrm>
            <a:off x="528637" y="1371601"/>
            <a:ext cx="4300538" cy="5172074"/>
          </a:xfrm>
        </p:spPr>
        <p:txBody>
          <a:bodyPr>
            <a:normAutofit lnSpcReduction="10000"/>
          </a:bodyPr>
          <a:lstStyle/>
          <a:p>
            <a:r>
              <a:rPr lang="en-US" dirty="0" smtClean="0"/>
              <a:t>In this case we use two of the inputs as select lines for the Mux and find a relation between the output F with the other inputs (in this case 1 input) for the different values of the select (i.e. when select = 0, 1, 2 or 3)</a:t>
            </a:r>
          </a:p>
          <a:p>
            <a:r>
              <a:rPr lang="en-US" dirty="0" smtClean="0"/>
              <a:t>I will use </a:t>
            </a:r>
            <a:r>
              <a:rPr lang="en-US" dirty="0" err="1" smtClean="0"/>
              <a:t>yz</a:t>
            </a:r>
            <a:r>
              <a:rPr lang="en-US" dirty="0" smtClean="0"/>
              <a:t> as select because the lines of their equal values are subsequent to each other.</a:t>
            </a:r>
          </a:p>
          <a:p>
            <a:endParaRPr lang="en-US" dirty="0"/>
          </a:p>
        </p:txBody>
      </p:sp>
    </p:spTree>
    <p:extLst>
      <p:ext uri="{BB962C8B-B14F-4D97-AF65-F5344CB8AC3E}">
        <p14:creationId xmlns:p14="http://schemas.microsoft.com/office/powerpoint/2010/main" val="31460063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Implementation using </a:t>
            </a:r>
            <a:r>
              <a:rPr lang="en-US" dirty="0" smtClean="0"/>
              <a:t>2x1 </a:t>
            </a:r>
            <a:r>
              <a:rPr lang="en-US" dirty="0"/>
              <a:t>MUX</a:t>
            </a:r>
          </a:p>
        </p:txBody>
      </p:sp>
      <p:graphicFrame>
        <p:nvGraphicFramePr>
          <p:cNvPr id="4" name="عنصر نائب للمحتوى 3"/>
          <p:cNvGraphicFramePr>
            <a:graphicFrameLocks noGrp="1"/>
          </p:cNvGraphicFramePr>
          <p:nvPr>
            <p:ph sz="half" idx="1"/>
            <p:extLst>
              <p:ext uri="{D42A27DB-BD31-4B8C-83A1-F6EECF244321}">
                <p14:modId xmlns:p14="http://schemas.microsoft.com/office/powerpoint/2010/main" val="784686137"/>
              </p:ext>
            </p:extLst>
          </p:nvPr>
        </p:nvGraphicFramePr>
        <p:xfrm>
          <a:off x="5138738" y="1690688"/>
          <a:ext cx="6062663" cy="4114800"/>
        </p:xfrm>
        <a:graphic>
          <a:graphicData uri="http://schemas.openxmlformats.org/drawingml/2006/table">
            <a:tbl>
              <a:tblPr firstRow="1" bandRow="1">
                <a:tableStyleId>{5C22544A-7EE6-4342-B048-85BDC9FD1C3A}</a:tableStyleId>
              </a:tblPr>
              <a:tblGrid>
                <a:gridCol w="919162"/>
                <a:gridCol w="560180"/>
                <a:gridCol w="719859"/>
                <a:gridCol w="832130"/>
                <a:gridCol w="574566"/>
                <a:gridCol w="2456766"/>
              </a:tblGrid>
              <a:tr h="370840">
                <a:tc>
                  <a:txBody>
                    <a:bodyPr/>
                    <a:lstStyle/>
                    <a:p>
                      <a:pPr algn="ctr"/>
                      <a:r>
                        <a:rPr lang="en-US" sz="2400" dirty="0" smtClean="0">
                          <a:solidFill>
                            <a:schemeClr val="tx1"/>
                          </a:solidFill>
                        </a:rPr>
                        <a:t>select</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z</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y</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x</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F</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remarks</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rowSpan="4">
                  <a:txBody>
                    <a:bodyPr/>
                    <a:lstStyle/>
                    <a:p>
                      <a:pPr algn="ctr"/>
                      <a:r>
                        <a:rPr lang="en-US" sz="2400" dirty="0" smtClean="0">
                          <a:solidFill>
                            <a:schemeClr val="tx1"/>
                          </a:solidFill>
                        </a:rPr>
                        <a:t>0</a:t>
                      </a:r>
                      <a:endParaRPr lang="en-US" sz="2400" dirty="0">
                        <a:solidFill>
                          <a:schemeClr val="tx1"/>
                        </a:solidFill>
                      </a:endParaRPr>
                    </a:p>
                  </a:txBody>
                  <a:tcPr marL="41144" marR="41144"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00"/>
                    </a:solidFill>
                  </a:tcPr>
                </a:tc>
                <a:tc>
                  <a:txBody>
                    <a:bodyPr/>
                    <a:lstStyle/>
                    <a:p>
                      <a:pPr algn="ctr"/>
                      <a:r>
                        <a:rPr lang="en-US" sz="2400" dirty="0" smtClean="0">
                          <a:solidFill>
                            <a:schemeClr val="tx1"/>
                          </a:solidFill>
                        </a:rPr>
                        <a:t>0</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00"/>
                    </a:solidFill>
                  </a:tcPr>
                </a:tc>
                <a:tc>
                  <a:txBody>
                    <a:bodyPr/>
                    <a:lstStyle/>
                    <a:p>
                      <a:pPr algn="ctr"/>
                      <a:r>
                        <a:rPr lang="en-US" sz="2400" dirty="0" smtClean="0">
                          <a:solidFill>
                            <a:schemeClr val="tx1"/>
                          </a:solidFill>
                        </a:rPr>
                        <a:t>0</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2400" dirty="0" smtClean="0">
                          <a:solidFill>
                            <a:schemeClr val="tx1"/>
                          </a:solidFill>
                        </a:rPr>
                        <a:t>0</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tx1"/>
                          </a:solidFill>
                        </a:rPr>
                        <a:t>x=0 and y=0</a:t>
                      </a: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vMerge="1">
                  <a:txBody>
                    <a:bodyPr/>
                    <a:lstStyle/>
                    <a:p>
                      <a:pPr algn="ct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00"/>
                    </a:solidFill>
                  </a:tcPr>
                </a:tc>
                <a:tc>
                  <a:txBody>
                    <a:bodyPr/>
                    <a:lstStyle/>
                    <a:p>
                      <a:pPr algn="ctr"/>
                      <a:r>
                        <a:rPr lang="en-US" sz="2400" dirty="0" smtClean="0">
                          <a:solidFill>
                            <a:schemeClr val="tx1"/>
                          </a:solidFill>
                        </a:rPr>
                        <a:t>0</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00"/>
                    </a:solidFill>
                  </a:tcPr>
                </a:tc>
                <a:tc>
                  <a:txBody>
                    <a:bodyPr/>
                    <a:lstStyle/>
                    <a:p>
                      <a:pPr algn="ctr"/>
                      <a:r>
                        <a:rPr lang="en-US" sz="2400" dirty="0" smtClean="0">
                          <a:solidFill>
                            <a:schemeClr val="tx1"/>
                          </a:solidFill>
                        </a:rPr>
                        <a:t>0</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2400" dirty="0" smtClean="0">
                          <a:solidFill>
                            <a:schemeClr val="tx1"/>
                          </a:solidFill>
                        </a:rPr>
                        <a:t>0</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vMerge="1">
                  <a:txBody>
                    <a:bodyPr/>
                    <a:lstStyle/>
                    <a:p>
                      <a:pPr algn="ctr"/>
                      <a:endParaRPr lang="en-US" sz="2400" dirty="0">
                        <a:solidFill>
                          <a:schemeClr val="tx1"/>
                        </a:solidFill>
                      </a:endParaRPr>
                    </a:p>
                  </a:txBody>
                  <a:tcPr marL="41144" marR="41144"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00B0F0"/>
                    </a:solidFill>
                  </a:tcPr>
                </a:tc>
                <a:tc>
                  <a:txBody>
                    <a:bodyPr/>
                    <a:lstStyle/>
                    <a:p>
                      <a:pPr algn="ctr"/>
                      <a:r>
                        <a:rPr lang="en-US" sz="2400" dirty="0" smtClean="0">
                          <a:solidFill>
                            <a:schemeClr val="tx1"/>
                          </a:solidFill>
                        </a:rPr>
                        <a:t>0</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00"/>
                    </a:solid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2400" dirty="0" smtClean="0">
                          <a:solidFill>
                            <a:schemeClr val="tx1"/>
                          </a:solidFill>
                        </a:rPr>
                        <a:t>0</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2400" dirty="0" smtClean="0">
                          <a:solidFill>
                            <a:schemeClr val="tx1"/>
                          </a:solidFill>
                        </a:rPr>
                        <a:t>0</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vMerge="1">
                  <a:txBody>
                    <a:bodyPr/>
                    <a:lstStyle/>
                    <a:p>
                      <a:pPr algn="ct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00B0F0"/>
                    </a:solidFill>
                  </a:tcPr>
                </a:tc>
                <a:tc>
                  <a:txBody>
                    <a:bodyPr/>
                    <a:lstStyle/>
                    <a:p>
                      <a:pPr algn="ctr"/>
                      <a:r>
                        <a:rPr lang="en-US" sz="2400" dirty="0" smtClean="0">
                          <a:solidFill>
                            <a:schemeClr val="tx1"/>
                          </a:solidFill>
                        </a:rPr>
                        <a:t>0</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00"/>
                    </a:solid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2400" dirty="0" smtClean="0">
                          <a:solidFill>
                            <a:schemeClr val="tx1"/>
                          </a:solidFill>
                        </a:rPr>
                        <a:t>0</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rowSpan="4">
                  <a:txBody>
                    <a:bodyPr/>
                    <a:lstStyle/>
                    <a:p>
                      <a:pPr algn="ctr"/>
                      <a:r>
                        <a:rPr lang="en-US" sz="2400" dirty="0" smtClean="0">
                          <a:solidFill>
                            <a:schemeClr val="tx1"/>
                          </a:solidFill>
                        </a:rPr>
                        <a:t>1</a:t>
                      </a:r>
                      <a:endParaRPr lang="en-US" sz="2400" dirty="0">
                        <a:solidFill>
                          <a:schemeClr val="tx1"/>
                        </a:solidFill>
                      </a:endParaRPr>
                    </a:p>
                  </a:txBody>
                  <a:tcPr marL="41144" marR="41144"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sz="2400" dirty="0" smtClean="0">
                          <a:solidFill>
                            <a:schemeClr val="tx1"/>
                          </a:solidFill>
                        </a:rPr>
                        <a:t>0</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ctr"/>
                      <a:r>
                        <a:rPr lang="en-US" sz="2400" dirty="0" smtClean="0">
                          <a:solidFill>
                            <a:schemeClr val="tx1"/>
                          </a:solidFill>
                        </a:rPr>
                        <a:t>0</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ctr"/>
                      <a:r>
                        <a:rPr lang="en-US" sz="2400" dirty="0" smtClean="0">
                          <a:solidFill>
                            <a:schemeClr val="tx1"/>
                          </a:solidFill>
                        </a:rPr>
                        <a:t>x=0 and y=0</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vMerge="1">
                  <a:txBody>
                    <a:bodyPr/>
                    <a:lstStyle/>
                    <a:p>
                      <a:pPr algn="ct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C000"/>
                    </a:solid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sz="2400" dirty="0" smtClean="0">
                          <a:solidFill>
                            <a:schemeClr val="tx1"/>
                          </a:solidFill>
                        </a:rPr>
                        <a:t>0</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ctr"/>
                      <a:r>
                        <a:rPr lang="en-US" sz="2400" dirty="0" smtClean="0">
                          <a:solidFill>
                            <a:schemeClr val="tx1"/>
                          </a:solidFill>
                        </a:rPr>
                        <a:t>x=1 and z=1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vMerge="1">
                  <a:txBody>
                    <a:bodyPr/>
                    <a:lstStyle/>
                    <a:p>
                      <a:pPr algn="ctr"/>
                      <a:endParaRPr lang="en-US" sz="2400" dirty="0">
                        <a:solidFill>
                          <a:schemeClr val="tx1"/>
                        </a:solidFill>
                      </a:endParaRPr>
                    </a:p>
                  </a:txBody>
                  <a:tcPr marL="41144" marR="41144"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92D050"/>
                    </a:solid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ctr"/>
                      <a:r>
                        <a:rPr lang="en-US" sz="2400" dirty="0" smtClean="0">
                          <a:solidFill>
                            <a:schemeClr val="tx1"/>
                          </a:solidFill>
                        </a:rPr>
                        <a:t>0</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ctr"/>
                      <a:r>
                        <a:rPr lang="en-US" sz="2400" dirty="0" smtClean="0">
                          <a:solidFill>
                            <a:schemeClr val="tx1"/>
                          </a:solidFill>
                        </a:rPr>
                        <a:t>y=1 and z=1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370840">
                <a:tc vMerge="1">
                  <a:txBody>
                    <a:bodyPr/>
                    <a:lstStyle/>
                    <a:p>
                      <a:pPr algn="ct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ctr"/>
                      <a:r>
                        <a:rPr lang="en-US" sz="2400" dirty="0" smtClean="0">
                          <a:solidFill>
                            <a:schemeClr val="tx1"/>
                          </a:solidFill>
                        </a:rPr>
                        <a:t>1</a:t>
                      </a:r>
                      <a:endParaRPr lang="en-US" sz="2400" dirty="0">
                        <a:solidFill>
                          <a:schemeClr val="tx1"/>
                        </a:solidFill>
                      </a:endParaRP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tx1"/>
                          </a:solidFill>
                        </a:rPr>
                        <a:t>x=1 and z=1</a:t>
                      </a:r>
                    </a:p>
                  </a:txBody>
                  <a:tcPr marL="41144" marR="41144">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bl>
          </a:graphicData>
        </a:graphic>
      </p:graphicFrame>
      <p:sp>
        <p:nvSpPr>
          <p:cNvPr id="5" name="عنصر نائب للمحتوى 4"/>
          <p:cNvSpPr>
            <a:spLocks noGrp="1"/>
          </p:cNvSpPr>
          <p:nvPr>
            <p:ph sz="half" idx="2"/>
          </p:nvPr>
        </p:nvSpPr>
        <p:spPr>
          <a:xfrm>
            <a:off x="528637" y="1371601"/>
            <a:ext cx="4300538" cy="5172074"/>
          </a:xfrm>
        </p:spPr>
        <p:txBody>
          <a:bodyPr>
            <a:normAutofit fontScale="92500" lnSpcReduction="10000"/>
          </a:bodyPr>
          <a:lstStyle/>
          <a:p>
            <a:r>
              <a:rPr lang="en-US" dirty="0" smtClean="0"/>
              <a:t>In this case we use one of the inputs as select lines for the Mux </a:t>
            </a:r>
            <a:r>
              <a:rPr lang="en-US" dirty="0"/>
              <a:t>(we use z)</a:t>
            </a:r>
            <a:r>
              <a:rPr lang="en-US" dirty="0" smtClean="0"/>
              <a:t> and find a relation between the output F with the rest of the inputs (in this case 2 input x and y) for the different values of the select (i.e. when select = 0, 1)</a:t>
            </a:r>
          </a:p>
          <a:p>
            <a:r>
              <a:rPr lang="en-US" dirty="0" smtClean="0"/>
              <a:t>I will use z as select because the lines of their equal values are subsequent to each other as you see in the table.</a:t>
            </a:r>
          </a:p>
          <a:p>
            <a:endParaRPr lang="en-US" dirty="0"/>
          </a:p>
        </p:txBody>
      </p:sp>
    </p:spTree>
    <p:extLst>
      <p:ext uri="{BB962C8B-B14F-4D97-AF65-F5344CB8AC3E}">
        <p14:creationId xmlns:p14="http://schemas.microsoft.com/office/powerpoint/2010/main" val="31254100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Implementation using </a:t>
            </a:r>
            <a:r>
              <a:rPr lang="en-US" dirty="0" smtClean="0"/>
              <a:t>2x1 </a:t>
            </a:r>
            <a:r>
              <a:rPr lang="en-US" dirty="0"/>
              <a:t>MUX</a:t>
            </a:r>
          </a:p>
        </p:txBody>
      </p:sp>
      <p:sp>
        <p:nvSpPr>
          <p:cNvPr id="3" name="عنصر نائب للمحتوى 2"/>
          <p:cNvSpPr>
            <a:spLocks noGrp="1"/>
          </p:cNvSpPr>
          <p:nvPr>
            <p:ph sz="half" idx="1"/>
          </p:nvPr>
        </p:nvSpPr>
        <p:spPr>
          <a:xfrm>
            <a:off x="838200" y="1825625"/>
            <a:ext cx="4676775" cy="4351338"/>
          </a:xfrm>
        </p:spPr>
        <p:txBody>
          <a:bodyPr/>
          <a:lstStyle/>
          <a:p>
            <a:r>
              <a:rPr lang="en-US" dirty="0" smtClean="0"/>
              <a:t>When select=0 ( z=0 )we find F= </a:t>
            </a:r>
            <a:r>
              <a:rPr lang="en-US" dirty="0" err="1" smtClean="0"/>
              <a:t>x’y</a:t>
            </a:r>
            <a:r>
              <a:rPr lang="en-US" dirty="0" smtClean="0"/>
              <a:t>’</a:t>
            </a:r>
          </a:p>
          <a:p>
            <a:r>
              <a:rPr lang="en-US" dirty="0"/>
              <a:t>When </a:t>
            </a:r>
            <a:r>
              <a:rPr lang="en-US" dirty="0" smtClean="0"/>
              <a:t>select=1 (z=1 </a:t>
            </a:r>
            <a:r>
              <a:rPr lang="en-US" dirty="0"/>
              <a:t>)we find </a:t>
            </a:r>
            <a:r>
              <a:rPr lang="en-US" dirty="0" smtClean="0"/>
              <a:t>F has fixed value = 1</a:t>
            </a:r>
          </a:p>
          <a:p>
            <a:endParaRPr lang="en-US" dirty="0"/>
          </a:p>
        </p:txBody>
      </p:sp>
      <p:pic>
        <p:nvPicPr>
          <p:cNvPr id="14" name="عنصر نائب للمحتوى 13"/>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601908" y="1940303"/>
            <a:ext cx="3393241" cy="3885594"/>
          </a:xfrm>
        </p:spPr>
      </p:pic>
      <p:grpSp>
        <p:nvGrpSpPr>
          <p:cNvPr id="30" name="مجموعة 29"/>
          <p:cNvGrpSpPr/>
          <p:nvPr/>
        </p:nvGrpSpPr>
        <p:grpSpPr>
          <a:xfrm>
            <a:off x="6375861" y="2106672"/>
            <a:ext cx="3326078" cy="1141501"/>
            <a:chOff x="6375861" y="2106672"/>
            <a:chExt cx="3326078" cy="1141501"/>
          </a:xfrm>
        </p:grpSpPr>
        <p:grpSp>
          <p:nvGrpSpPr>
            <p:cNvPr id="28" name="مجموعة 27"/>
            <p:cNvGrpSpPr/>
            <p:nvPr/>
          </p:nvGrpSpPr>
          <p:grpSpPr>
            <a:xfrm>
              <a:off x="6375861" y="2106672"/>
              <a:ext cx="1594547" cy="850424"/>
              <a:chOff x="6375861" y="2106672"/>
              <a:chExt cx="1594547" cy="850424"/>
            </a:xfrm>
          </p:grpSpPr>
          <p:cxnSp>
            <p:nvCxnSpPr>
              <p:cNvPr id="18" name="رابط مستقيم 17"/>
              <p:cNvCxnSpPr/>
              <p:nvPr/>
            </p:nvCxnSpPr>
            <p:spPr>
              <a:xfrm flipH="1">
                <a:off x="7312617" y="2430147"/>
                <a:ext cx="26702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7" name="مجموعة 26"/>
              <p:cNvGrpSpPr/>
              <p:nvPr/>
            </p:nvGrpSpPr>
            <p:grpSpPr>
              <a:xfrm>
                <a:off x="6375861" y="2106672"/>
                <a:ext cx="1594547" cy="850424"/>
                <a:chOff x="6261315" y="2610644"/>
                <a:chExt cx="1594547" cy="850424"/>
              </a:xfrm>
            </p:grpSpPr>
            <p:pic>
              <p:nvPicPr>
                <p:cNvPr id="15" name="صورة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27237" y="2672636"/>
                  <a:ext cx="428625" cy="419100"/>
                </a:xfrm>
                <a:prstGeom prst="rect">
                  <a:avLst/>
                </a:prstGeom>
              </p:spPr>
            </p:pic>
            <p:grpSp>
              <p:nvGrpSpPr>
                <p:cNvPr id="26" name="مجموعة 25"/>
                <p:cNvGrpSpPr/>
                <p:nvPr/>
              </p:nvGrpSpPr>
              <p:grpSpPr>
                <a:xfrm>
                  <a:off x="6261315" y="2610644"/>
                  <a:ext cx="1165922" cy="850424"/>
                  <a:chOff x="6261315" y="2610644"/>
                  <a:chExt cx="1165922" cy="850424"/>
                </a:xfrm>
              </p:grpSpPr>
              <p:cxnSp>
                <p:nvCxnSpPr>
                  <p:cNvPr id="17" name="رابط مستقيم 16"/>
                  <p:cNvCxnSpPr/>
                  <p:nvPr/>
                </p:nvCxnSpPr>
                <p:spPr>
                  <a:xfrm flipH="1">
                    <a:off x="7160217" y="2773700"/>
                    <a:ext cx="26702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19" name="صورة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87468" y="2641141"/>
                    <a:ext cx="354519" cy="296082"/>
                  </a:xfrm>
                  <a:prstGeom prst="rect">
                    <a:avLst/>
                  </a:prstGeom>
                </p:spPr>
              </p:pic>
              <p:pic>
                <p:nvPicPr>
                  <p:cNvPr id="20" name="صورة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67125" y="3105814"/>
                    <a:ext cx="322290" cy="269165"/>
                  </a:xfrm>
                  <a:prstGeom prst="rect">
                    <a:avLst/>
                  </a:prstGeom>
                </p:spPr>
              </p:pic>
              <p:sp>
                <p:nvSpPr>
                  <p:cNvPr id="21" name="شكل حر 20"/>
                  <p:cNvSpPr/>
                  <p:nvPr/>
                </p:nvSpPr>
                <p:spPr>
                  <a:xfrm>
                    <a:off x="7067227" y="2960176"/>
                    <a:ext cx="154983" cy="278970"/>
                  </a:xfrm>
                  <a:custGeom>
                    <a:avLst/>
                    <a:gdLst>
                      <a:gd name="connsiteX0" fmla="*/ 139485 w 154983"/>
                      <a:gd name="connsiteY0" fmla="*/ 0 h 278970"/>
                      <a:gd name="connsiteX1" fmla="*/ 154983 w 154983"/>
                      <a:gd name="connsiteY1" fmla="*/ 278970 h 278970"/>
                      <a:gd name="connsiteX2" fmla="*/ 0 w 154983"/>
                      <a:gd name="connsiteY2" fmla="*/ 278970 h 278970"/>
                    </a:gdLst>
                    <a:ahLst/>
                    <a:cxnLst>
                      <a:cxn ang="0">
                        <a:pos x="connsiteX0" y="connsiteY0"/>
                      </a:cxn>
                      <a:cxn ang="0">
                        <a:pos x="connsiteX1" y="connsiteY1"/>
                      </a:cxn>
                      <a:cxn ang="0">
                        <a:pos x="connsiteX2" y="connsiteY2"/>
                      </a:cxn>
                    </a:cxnLst>
                    <a:rect l="l" t="t" r="r" b="b"/>
                    <a:pathLst>
                      <a:path w="154983" h="278970">
                        <a:moveTo>
                          <a:pt x="139485" y="0"/>
                        </a:moveTo>
                        <a:lnTo>
                          <a:pt x="154983" y="278970"/>
                        </a:lnTo>
                        <a:lnTo>
                          <a:pt x="0" y="278970"/>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رابط مستقيم 21"/>
                  <p:cNvCxnSpPr/>
                  <p:nvPr/>
                </p:nvCxnSpPr>
                <p:spPr>
                  <a:xfrm flipH="1">
                    <a:off x="6620448" y="2786102"/>
                    <a:ext cx="26702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رابط مستقيم 22"/>
                  <p:cNvCxnSpPr/>
                  <p:nvPr/>
                </p:nvCxnSpPr>
                <p:spPr>
                  <a:xfrm flipH="1">
                    <a:off x="6527547" y="3232970"/>
                    <a:ext cx="26702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مربع نص 23"/>
                  <p:cNvSpPr txBox="1"/>
                  <p:nvPr/>
                </p:nvSpPr>
                <p:spPr>
                  <a:xfrm>
                    <a:off x="6261315" y="2610644"/>
                    <a:ext cx="266232" cy="369332"/>
                  </a:xfrm>
                  <a:prstGeom prst="rect">
                    <a:avLst/>
                  </a:prstGeom>
                  <a:noFill/>
                </p:spPr>
                <p:txBody>
                  <a:bodyPr wrap="square" rtlCol="0">
                    <a:spAutoFit/>
                  </a:bodyPr>
                  <a:lstStyle/>
                  <a:p>
                    <a:r>
                      <a:rPr lang="en-US" dirty="0" smtClean="0"/>
                      <a:t>X</a:t>
                    </a:r>
                    <a:endParaRPr lang="en-US" dirty="0"/>
                  </a:p>
                </p:txBody>
              </p:sp>
              <p:sp>
                <p:nvSpPr>
                  <p:cNvPr id="25" name="مربع نص 24"/>
                  <p:cNvSpPr txBox="1"/>
                  <p:nvPr/>
                </p:nvSpPr>
                <p:spPr>
                  <a:xfrm>
                    <a:off x="6261315" y="3091736"/>
                    <a:ext cx="266232" cy="369332"/>
                  </a:xfrm>
                  <a:prstGeom prst="rect">
                    <a:avLst/>
                  </a:prstGeom>
                  <a:noFill/>
                </p:spPr>
                <p:txBody>
                  <a:bodyPr wrap="square" rtlCol="0">
                    <a:spAutoFit/>
                  </a:bodyPr>
                  <a:lstStyle/>
                  <a:p>
                    <a:r>
                      <a:rPr lang="en-US" dirty="0" smtClean="0"/>
                      <a:t>y</a:t>
                    </a:r>
                    <a:endParaRPr lang="en-US" dirty="0"/>
                  </a:p>
                </p:txBody>
              </p:sp>
            </p:grpSp>
          </p:grpSp>
        </p:grpSp>
        <p:sp>
          <p:nvSpPr>
            <p:cNvPr id="29" name="مربع نص 28"/>
            <p:cNvSpPr txBox="1"/>
            <p:nvPr/>
          </p:nvSpPr>
          <p:spPr>
            <a:xfrm>
              <a:off x="8927024" y="2601842"/>
              <a:ext cx="774915" cy="646331"/>
            </a:xfrm>
            <a:prstGeom prst="rect">
              <a:avLst/>
            </a:prstGeom>
            <a:noFill/>
          </p:spPr>
          <p:txBody>
            <a:bodyPr wrap="square" rtlCol="0">
              <a:spAutoFit/>
            </a:bodyPr>
            <a:lstStyle/>
            <a:p>
              <a:r>
                <a:rPr lang="en-US" dirty="0" smtClean="0"/>
                <a:t>2x1 Mux</a:t>
              </a:r>
              <a:endParaRPr lang="en-US" dirty="0"/>
            </a:p>
          </p:txBody>
        </p:sp>
      </p:grpSp>
    </p:spTree>
    <p:extLst>
      <p:ext uri="{BB962C8B-B14F-4D97-AF65-F5344CB8AC3E}">
        <p14:creationId xmlns:p14="http://schemas.microsoft.com/office/powerpoint/2010/main" val="19374283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2000" y="365125"/>
            <a:ext cx="10515600" cy="1325563"/>
          </a:xfrm>
        </p:spPr>
        <p:txBody>
          <a:bodyPr/>
          <a:lstStyle/>
          <a:p>
            <a:r>
              <a:rPr lang="en-US" dirty="0" smtClean="0"/>
              <a:t>Using Mux to identify source and decoder to identify Destination</a:t>
            </a:r>
            <a:endParaRPr lang="en-US" dirty="0"/>
          </a:p>
        </p:txBody>
      </p:sp>
      <p:sp>
        <p:nvSpPr>
          <p:cNvPr id="3" name="عنصر نائب للمحتوى 2"/>
          <p:cNvSpPr>
            <a:spLocks noGrp="1"/>
          </p:cNvSpPr>
          <p:nvPr>
            <p:ph sz="half" idx="1"/>
          </p:nvPr>
        </p:nvSpPr>
        <p:spPr>
          <a:xfrm>
            <a:off x="433954" y="1825624"/>
            <a:ext cx="5081022" cy="4652667"/>
          </a:xfrm>
        </p:spPr>
        <p:txBody>
          <a:bodyPr>
            <a:normAutofit fontScale="92500" lnSpcReduction="10000"/>
          </a:bodyPr>
          <a:lstStyle/>
          <a:p>
            <a:r>
              <a:rPr lang="en-US" dirty="0" smtClean="0"/>
              <a:t>Consider that we have 4 registers contains data. Their labels are R</a:t>
            </a:r>
            <a:r>
              <a:rPr lang="en-US" baseline="-25000" dirty="0" smtClean="0"/>
              <a:t>0</a:t>
            </a:r>
            <a:r>
              <a:rPr lang="en-US" dirty="0" smtClean="0"/>
              <a:t>, R</a:t>
            </a:r>
            <a:r>
              <a:rPr lang="en-US" baseline="-25000" dirty="0" smtClean="0"/>
              <a:t>1</a:t>
            </a:r>
            <a:r>
              <a:rPr lang="en-US" dirty="0" smtClean="0"/>
              <a:t>, R</a:t>
            </a:r>
            <a:r>
              <a:rPr lang="en-US" baseline="-25000" dirty="0" smtClean="0"/>
              <a:t>2</a:t>
            </a:r>
            <a:r>
              <a:rPr lang="en-US" dirty="0" smtClean="0"/>
              <a:t> and R</a:t>
            </a:r>
            <a:r>
              <a:rPr lang="en-US" baseline="-25000" dirty="0" smtClean="0"/>
              <a:t>3</a:t>
            </a:r>
            <a:r>
              <a:rPr lang="en-US" dirty="0" smtClean="0"/>
              <a:t> now in order to transfer data from any one them, then we have to connect them to 4x1 MUX (the output of the Mux will be the value of one of these register based on the value of the selects) if selects =0 then the output from the Mux will be the value of </a:t>
            </a:r>
            <a:r>
              <a:rPr lang="en-US" dirty="0"/>
              <a:t>R</a:t>
            </a:r>
            <a:r>
              <a:rPr lang="en-US" baseline="-25000" dirty="0"/>
              <a:t>0</a:t>
            </a:r>
            <a:endParaRPr lang="en-US" baseline="-25000" dirty="0" smtClean="0"/>
          </a:p>
        </p:txBody>
      </p:sp>
      <p:sp>
        <p:nvSpPr>
          <p:cNvPr id="4" name="عنصر نائب للمحتوى 3"/>
          <p:cNvSpPr>
            <a:spLocks noGrp="1"/>
          </p:cNvSpPr>
          <p:nvPr>
            <p:ph sz="half" idx="2"/>
          </p:nvPr>
        </p:nvSpPr>
        <p:spPr>
          <a:xfrm>
            <a:off x="5749871" y="1690688"/>
            <a:ext cx="5527729" cy="4787603"/>
          </a:xfrm>
        </p:spPr>
        <p:txBody>
          <a:bodyPr>
            <a:normAutofit fontScale="92500" lnSpcReduction="10000"/>
          </a:bodyPr>
          <a:lstStyle/>
          <a:p>
            <a:pPr marL="0" indent="0">
              <a:buNone/>
            </a:pPr>
            <a:r>
              <a:rPr lang="en-US" dirty="0" smtClean="0"/>
              <a:t>To transfer the output of the MUX to any register from the 4-registers, then we connect the output of the Mux to all registers’ input. But because all register are unable to receive the data. The only register that receive this data is the register which is enable=1.</a:t>
            </a:r>
          </a:p>
          <a:p>
            <a:pPr marL="0" indent="0">
              <a:buNone/>
            </a:pPr>
            <a:r>
              <a:rPr lang="en-US" dirty="0" smtClean="0"/>
              <a:t>This is done by 2x4 decoder via connecting its output to Enable lines of the different register.</a:t>
            </a:r>
          </a:p>
          <a:p>
            <a:pPr marL="0" indent="0">
              <a:buNone/>
            </a:pPr>
            <a:r>
              <a:rPr lang="en-US" dirty="0" smtClean="0"/>
              <a:t>The if you want to move the data into R</a:t>
            </a:r>
            <a:r>
              <a:rPr lang="en-US" baseline="-25000" dirty="0" smtClean="0"/>
              <a:t>2</a:t>
            </a:r>
            <a:r>
              <a:rPr lang="en-US" dirty="0" smtClean="0"/>
              <a:t> set the decoder inputs=2 to enable this register (i.e. R</a:t>
            </a:r>
            <a:r>
              <a:rPr lang="en-US" baseline="-25000" dirty="0" smtClean="0"/>
              <a:t>2</a:t>
            </a:r>
            <a:r>
              <a:rPr lang="en-US" dirty="0" smtClean="0"/>
              <a:t>) as shown in the next slide</a:t>
            </a:r>
            <a:endParaRPr lang="en-US" dirty="0"/>
          </a:p>
        </p:txBody>
      </p:sp>
    </p:spTree>
    <p:extLst>
      <p:ext uri="{BB962C8B-B14F-4D97-AF65-F5344CB8AC3E}">
        <p14:creationId xmlns:p14="http://schemas.microsoft.com/office/powerpoint/2010/main" val="2631331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Using Mux to identify source and decoder to identify Destination</a:t>
            </a:r>
          </a:p>
        </p:txBody>
      </p:sp>
      <p:sp>
        <p:nvSpPr>
          <p:cNvPr id="3" name="عنصر نائب للمحتوى 2"/>
          <p:cNvSpPr>
            <a:spLocks noGrp="1"/>
          </p:cNvSpPr>
          <p:nvPr>
            <p:ph idx="1"/>
          </p:nvPr>
        </p:nvSpPr>
        <p:spPr>
          <a:xfrm>
            <a:off x="371061" y="1465402"/>
            <a:ext cx="11516139" cy="5221148"/>
          </a:xfrm>
        </p:spPr>
        <p:txBody>
          <a:bodyPr>
            <a:normAutofit/>
          </a:bodyPr>
          <a:lstStyle/>
          <a:p>
            <a:pPr marL="0" indent="0">
              <a:buNone/>
            </a:pPr>
            <a:r>
              <a:rPr lang="en-US" dirty="0" smtClean="0"/>
              <a:t>To move data from R</a:t>
            </a:r>
            <a:r>
              <a:rPr lang="en-US" baseline="-25000" dirty="0" smtClean="0"/>
              <a:t>2</a:t>
            </a:r>
            <a:r>
              <a:rPr lang="en-US" dirty="0" smtClean="0"/>
              <a:t> </a:t>
            </a:r>
            <a:r>
              <a:rPr lang="en-US" dirty="0" smtClean="0">
                <a:sym typeface="Wingdings" panose="05000000000000000000" pitchFamily="2" charset="2"/>
              </a:rPr>
              <a:t> R</a:t>
            </a:r>
            <a:r>
              <a:rPr lang="en-US" baseline="-25000" dirty="0" smtClean="0">
                <a:sym typeface="Wingdings" panose="05000000000000000000" pitchFamily="2" charset="2"/>
              </a:rPr>
              <a:t>0</a:t>
            </a:r>
          </a:p>
          <a:p>
            <a:pPr marL="0" indent="0">
              <a:buNone/>
            </a:pPr>
            <a:r>
              <a:rPr lang="en-US" dirty="0" smtClean="0">
                <a:sym typeface="Wingdings" panose="05000000000000000000" pitchFamily="2" charset="2"/>
              </a:rPr>
              <a:t>Simply set S</a:t>
            </a:r>
            <a:r>
              <a:rPr lang="en-US" baseline="-25000" dirty="0" smtClean="0">
                <a:sym typeface="Wingdings" panose="05000000000000000000" pitchFamily="2" charset="2"/>
              </a:rPr>
              <a:t>0</a:t>
            </a:r>
            <a:r>
              <a:rPr lang="en-US" dirty="0" smtClean="0">
                <a:sym typeface="Wingdings" panose="05000000000000000000" pitchFamily="2" charset="2"/>
              </a:rPr>
              <a:t>S</a:t>
            </a:r>
            <a:r>
              <a:rPr lang="en-US" baseline="-25000" dirty="0" smtClean="0">
                <a:sym typeface="Wingdings" panose="05000000000000000000" pitchFamily="2" charset="2"/>
              </a:rPr>
              <a:t>1</a:t>
            </a:r>
            <a:r>
              <a:rPr lang="en-US" dirty="0" smtClean="0">
                <a:sym typeface="Wingdings" panose="05000000000000000000" pitchFamily="2" charset="2"/>
              </a:rPr>
              <a:t>= 00 </a:t>
            </a:r>
          </a:p>
          <a:p>
            <a:pPr marL="0" indent="0">
              <a:buNone/>
            </a:pPr>
            <a:r>
              <a:rPr lang="en-US" dirty="0" smtClean="0">
                <a:sym typeface="Wingdings" panose="05000000000000000000" pitchFamily="2" charset="2"/>
              </a:rPr>
              <a:t>and set x= 0 and Y=1</a:t>
            </a:r>
            <a:endParaRPr lang="en-US" dirty="0"/>
          </a:p>
        </p:txBody>
      </p:sp>
      <p:grpSp>
        <p:nvGrpSpPr>
          <p:cNvPr id="4" name="مجموعة 3"/>
          <p:cNvGrpSpPr/>
          <p:nvPr/>
        </p:nvGrpSpPr>
        <p:grpSpPr>
          <a:xfrm>
            <a:off x="2825615" y="1961426"/>
            <a:ext cx="5114925" cy="4229100"/>
            <a:chOff x="0" y="0"/>
            <a:chExt cx="5114925" cy="4229100"/>
          </a:xfrm>
        </p:grpSpPr>
        <p:sp>
          <p:nvSpPr>
            <p:cNvPr id="5" name="مستطيل 4"/>
            <p:cNvSpPr/>
            <p:nvPr/>
          </p:nvSpPr>
          <p:spPr>
            <a:xfrm>
              <a:off x="2533650" y="342900"/>
              <a:ext cx="504825" cy="7620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600">
                  <a:solidFill>
                    <a:srgbClr val="000000"/>
                  </a:solidFill>
                  <a:effectLst/>
                  <a:ea typeface="Calibri" panose="020F0502020204030204" pitchFamily="34" charset="0"/>
                  <a:cs typeface="Arial" panose="020B0604020202020204" pitchFamily="34" charset="0"/>
                </a:rPr>
                <a:t>R</a:t>
              </a:r>
              <a:r>
                <a:rPr lang="en-US" sz="1600" baseline="-25000">
                  <a:solidFill>
                    <a:srgbClr val="000000"/>
                  </a:solidFill>
                  <a:effectLst/>
                  <a:ea typeface="Calibri" panose="020F0502020204030204" pitchFamily="34" charset="0"/>
                  <a:cs typeface="Arial" panose="020B0604020202020204" pitchFamily="34" charset="0"/>
                </a:rPr>
                <a:t>0</a:t>
              </a:r>
              <a:endParaRPr lang="en-US" sz="1100">
                <a:effectLst/>
                <a:ea typeface="Calibri" panose="020F0502020204030204" pitchFamily="34" charset="0"/>
                <a:cs typeface="Arial" panose="020B0604020202020204" pitchFamily="34" charset="0"/>
              </a:endParaRPr>
            </a:p>
          </p:txBody>
        </p:sp>
        <p:sp>
          <p:nvSpPr>
            <p:cNvPr id="6" name="مستطيل 5"/>
            <p:cNvSpPr/>
            <p:nvPr/>
          </p:nvSpPr>
          <p:spPr>
            <a:xfrm>
              <a:off x="2533650" y="1381125"/>
              <a:ext cx="504825" cy="7620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600">
                  <a:solidFill>
                    <a:srgbClr val="000000"/>
                  </a:solidFill>
                  <a:effectLst/>
                  <a:ea typeface="Calibri" panose="020F0502020204030204" pitchFamily="34" charset="0"/>
                  <a:cs typeface="Arial" panose="020B0604020202020204" pitchFamily="34" charset="0"/>
                </a:rPr>
                <a:t>R</a:t>
              </a:r>
              <a:r>
                <a:rPr lang="en-US" sz="1600" baseline="-25000">
                  <a:solidFill>
                    <a:srgbClr val="000000"/>
                  </a:solidFill>
                  <a:effectLst/>
                  <a:ea typeface="Calibri" panose="020F0502020204030204" pitchFamily="34" charset="0"/>
                  <a:cs typeface="Arial" panose="020B0604020202020204" pitchFamily="34" charset="0"/>
                </a:rPr>
                <a:t>1</a:t>
              </a:r>
              <a:endParaRPr lang="en-US" sz="1100">
                <a:effectLst/>
                <a:ea typeface="Calibri" panose="020F0502020204030204" pitchFamily="34" charset="0"/>
                <a:cs typeface="Arial" panose="020B0604020202020204" pitchFamily="34" charset="0"/>
              </a:endParaRPr>
            </a:p>
          </p:txBody>
        </p:sp>
        <p:sp>
          <p:nvSpPr>
            <p:cNvPr id="7" name="مستطيل 6"/>
            <p:cNvSpPr/>
            <p:nvPr/>
          </p:nvSpPr>
          <p:spPr>
            <a:xfrm>
              <a:off x="2533650" y="2428875"/>
              <a:ext cx="504825" cy="7620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600">
                  <a:solidFill>
                    <a:srgbClr val="000000"/>
                  </a:solidFill>
                  <a:effectLst/>
                  <a:ea typeface="Calibri" panose="020F0502020204030204" pitchFamily="34" charset="0"/>
                  <a:cs typeface="Arial" panose="020B0604020202020204" pitchFamily="34" charset="0"/>
                </a:rPr>
                <a:t>R</a:t>
              </a:r>
              <a:r>
                <a:rPr lang="en-US" sz="1600" baseline="-25000">
                  <a:solidFill>
                    <a:srgbClr val="000000"/>
                  </a:solidFill>
                  <a:effectLst/>
                  <a:ea typeface="Calibri" panose="020F0502020204030204" pitchFamily="34" charset="0"/>
                  <a:cs typeface="Arial" panose="020B0604020202020204" pitchFamily="34" charset="0"/>
                </a:rPr>
                <a:t>2</a:t>
              </a:r>
              <a:endParaRPr lang="en-US" sz="1100">
                <a:effectLst/>
                <a:ea typeface="Calibri" panose="020F0502020204030204" pitchFamily="34" charset="0"/>
                <a:cs typeface="Arial" panose="020B0604020202020204" pitchFamily="34" charset="0"/>
              </a:endParaRPr>
            </a:p>
          </p:txBody>
        </p:sp>
        <p:sp>
          <p:nvSpPr>
            <p:cNvPr id="8" name="مستطيل 7"/>
            <p:cNvSpPr/>
            <p:nvPr/>
          </p:nvSpPr>
          <p:spPr>
            <a:xfrm>
              <a:off x="2533650" y="3467100"/>
              <a:ext cx="504825" cy="7620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600">
                  <a:solidFill>
                    <a:srgbClr val="000000"/>
                  </a:solidFill>
                  <a:effectLst/>
                  <a:ea typeface="Calibri" panose="020F0502020204030204" pitchFamily="34" charset="0"/>
                  <a:cs typeface="Arial" panose="020B0604020202020204" pitchFamily="34" charset="0"/>
                </a:rPr>
                <a:t>R</a:t>
              </a:r>
              <a:r>
                <a:rPr lang="en-US" sz="1600" baseline="-25000">
                  <a:solidFill>
                    <a:srgbClr val="000000"/>
                  </a:solidFill>
                  <a:effectLst/>
                  <a:ea typeface="Calibri" panose="020F0502020204030204" pitchFamily="34" charset="0"/>
                  <a:cs typeface="Arial" panose="020B0604020202020204" pitchFamily="34" charset="0"/>
                </a:rPr>
                <a:t>3</a:t>
              </a:r>
              <a:endParaRPr lang="en-US" sz="1100">
                <a:effectLst/>
                <a:ea typeface="Calibri" panose="020F0502020204030204" pitchFamily="34" charset="0"/>
                <a:cs typeface="Arial" panose="020B0604020202020204" pitchFamily="34" charset="0"/>
              </a:endParaRPr>
            </a:p>
          </p:txBody>
        </p:sp>
        <p:sp>
          <p:nvSpPr>
            <p:cNvPr id="9" name="مربع نص 110"/>
            <p:cNvSpPr txBox="1"/>
            <p:nvPr/>
          </p:nvSpPr>
          <p:spPr>
            <a:xfrm>
              <a:off x="2486025" y="800100"/>
              <a:ext cx="314325" cy="2381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100">
                  <a:effectLst/>
                  <a:ea typeface="Calibri" panose="020F0502020204030204" pitchFamily="34" charset="0"/>
                  <a:cs typeface="Arial" panose="020B0604020202020204" pitchFamily="34" charset="0"/>
                </a:rPr>
                <a:t>L</a:t>
              </a:r>
              <a:r>
                <a:rPr lang="en-US" sz="1100" baseline="-25000">
                  <a:effectLst/>
                  <a:ea typeface="Calibri" panose="020F0502020204030204" pitchFamily="34" charset="0"/>
                  <a:cs typeface="Arial" panose="020B0604020202020204" pitchFamily="34" charset="0"/>
                </a:rPr>
                <a:t>0</a:t>
              </a:r>
              <a:endParaRPr lang="en-US" sz="1100">
                <a:effectLst/>
                <a:ea typeface="Calibri" panose="020F0502020204030204" pitchFamily="34" charset="0"/>
                <a:cs typeface="Arial" panose="020B0604020202020204" pitchFamily="34" charset="0"/>
              </a:endParaRPr>
            </a:p>
          </p:txBody>
        </p:sp>
        <p:sp>
          <p:nvSpPr>
            <p:cNvPr id="10" name="مربع نص 111"/>
            <p:cNvSpPr txBox="1"/>
            <p:nvPr/>
          </p:nvSpPr>
          <p:spPr>
            <a:xfrm>
              <a:off x="2486025" y="1895475"/>
              <a:ext cx="314325" cy="2381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100">
                  <a:effectLst/>
                  <a:ea typeface="Calibri" panose="020F0502020204030204" pitchFamily="34" charset="0"/>
                  <a:cs typeface="Arial" panose="020B0604020202020204" pitchFamily="34" charset="0"/>
                </a:rPr>
                <a:t>L</a:t>
              </a:r>
              <a:r>
                <a:rPr lang="en-US" sz="1100" baseline="-25000">
                  <a:effectLst/>
                  <a:ea typeface="Calibri" panose="020F0502020204030204" pitchFamily="34" charset="0"/>
                  <a:cs typeface="Arial" panose="020B0604020202020204" pitchFamily="34" charset="0"/>
                </a:rPr>
                <a:t>1</a:t>
              </a:r>
              <a:endParaRPr lang="en-US" sz="1100">
                <a:effectLst/>
                <a:ea typeface="Calibri" panose="020F0502020204030204" pitchFamily="34" charset="0"/>
                <a:cs typeface="Arial" panose="020B0604020202020204" pitchFamily="34" charset="0"/>
              </a:endParaRPr>
            </a:p>
          </p:txBody>
        </p:sp>
        <p:sp>
          <p:nvSpPr>
            <p:cNvPr id="11" name="مربع نص 112"/>
            <p:cNvSpPr txBox="1"/>
            <p:nvPr/>
          </p:nvSpPr>
          <p:spPr>
            <a:xfrm>
              <a:off x="2486025" y="2895600"/>
              <a:ext cx="314325" cy="2381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100">
                  <a:effectLst/>
                  <a:ea typeface="Calibri" panose="020F0502020204030204" pitchFamily="34" charset="0"/>
                  <a:cs typeface="Arial" panose="020B0604020202020204" pitchFamily="34" charset="0"/>
                </a:rPr>
                <a:t>L</a:t>
              </a:r>
              <a:r>
                <a:rPr lang="en-US" sz="1100" baseline="-25000">
                  <a:effectLst/>
                  <a:ea typeface="Calibri" panose="020F0502020204030204" pitchFamily="34" charset="0"/>
                  <a:cs typeface="Arial" panose="020B0604020202020204" pitchFamily="34" charset="0"/>
                </a:rPr>
                <a:t>2</a:t>
              </a:r>
              <a:endParaRPr lang="en-US" sz="1100">
                <a:effectLst/>
                <a:ea typeface="Calibri" panose="020F0502020204030204" pitchFamily="34" charset="0"/>
                <a:cs typeface="Arial" panose="020B0604020202020204" pitchFamily="34" charset="0"/>
              </a:endParaRPr>
            </a:p>
          </p:txBody>
        </p:sp>
        <p:sp>
          <p:nvSpPr>
            <p:cNvPr id="12" name="مربع نص 113"/>
            <p:cNvSpPr txBox="1"/>
            <p:nvPr/>
          </p:nvSpPr>
          <p:spPr>
            <a:xfrm>
              <a:off x="2486025" y="3933825"/>
              <a:ext cx="314325" cy="2381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100">
                  <a:effectLst/>
                  <a:ea typeface="Calibri" panose="020F0502020204030204" pitchFamily="34" charset="0"/>
                  <a:cs typeface="Arial" panose="020B0604020202020204" pitchFamily="34" charset="0"/>
                </a:rPr>
                <a:t>L</a:t>
              </a:r>
              <a:r>
                <a:rPr lang="en-US" sz="1100" baseline="-25000">
                  <a:effectLst/>
                  <a:ea typeface="Calibri" panose="020F0502020204030204" pitchFamily="34" charset="0"/>
                  <a:cs typeface="Arial" panose="020B0604020202020204" pitchFamily="34" charset="0"/>
                </a:rPr>
                <a:t>3</a:t>
              </a:r>
              <a:endParaRPr lang="en-US" sz="1100">
                <a:effectLst/>
                <a:ea typeface="Calibri" panose="020F0502020204030204" pitchFamily="34" charset="0"/>
                <a:cs typeface="Arial" panose="020B0604020202020204" pitchFamily="34" charset="0"/>
              </a:endParaRPr>
            </a:p>
          </p:txBody>
        </p:sp>
        <p:sp>
          <p:nvSpPr>
            <p:cNvPr id="13" name="مستطيل 12"/>
            <p:cNvSpPr/>
            <p:nvPr/>
          </p:nvSpPr>
          <p:spPr>
            <a:xfrm>
              <a:off x="3990975" y="1066800"/>
              <a:ext cx="561975" cy="20955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100">
                  <a:solidFill>
                    <a:srgbClr val="000000"/>
                  </a:solidFill>
                  <a:effectLst/>
                  <a:ea typeface="Calibri" panose="020F0502020204030204" pitchFamily="34" charset="0"/>
                  <a:cs typeface="Arial" panose="020B0604020202020204" pitchFamily="34" charset="0"/>
                </a:rPr>
                <a:t>4x1 MUX</a:t>
              </a:r>
              <a:endParaRPr lang="en-US" sz="1100">
                <a:effectLst/>
                <a:ea typeface="Calibri" panose="020F0502020204030204" pitchFamily="34" charset="0"/>
                <a:cs typeface="Arial" panose="020B0604020202020204" pitchFamily="34" charset="0"/>
              </a:endParaRPr>
            </a:p>
          </p:txBody>
        </p:sp>
        <p:sp>
          <p:nvSpPr>
            <p:cNvPr id="14" name="مستطيل 13"/>
            <p:cNvSpPr/>
            <p:nvPr/>
          </p:nvSpPr>
          <p:spPr>
            <a:xfrm>
              <a:off x="685800" y="1171575"/>
              <a:ext cx="561975" cy="20955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100">
                  <a:solidFill>
                    <a:srgbClr val="000000"/>
                  </a:solidFill>
                  <a:effectLst/>
                  <a:ea typeface="Calibri" panose="020F0502020204030204" pitchFamily="34" charset="0"/>
                  <a:cs typeface="Arial" panose="020B0604020202020204" pitchFamily="34" charset="0"/>
                </a:rPr>
                <a:t>2x 4 Dec</a:t>
              </a:r>
              <a:endParaRPr lang="en-US" sz="1100">
                <a:effectLst/>
                <a:ea typeface="Calibri" panose="020F0502020204030204" pitchFamily="34" charset="0"/>
                <a:cs typeface="Arial" panose="020B0604020202020204" pitchFamily="34" charset="0"/>
              </a:endParaRPr>
            </a:p>
          </p:txBody>
        </p:sp>
        <p:cxnSp>
          <p:nvCxnSpPr>
            <p:cNvPr id="15" name="رابط مستقيم 14"/>
            <p:cNvCxnSpPr/>
            <p:nvPr/>
          </p:nvCxnSpPr>
          <p:spPr>
            <a:xfrm>
              <a:off x="4410075" y="3162300"/>
              <a:ext cx="9525" cy="39052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رابط مستقيم 15"/>
            <p:cNvCxnSpPr/>
            <p:nvPr/>
          </p:nvCxnSpPr>
          <p:spPr>
            <a:xfrm>
              <a:off x="4171950" y="3162300"/>
              <a:ext cx="0" cy="39052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شكل حر 16"/>
            <p:cNvSpPr/>
            <p:nvPr/>
          </p:nvSpPr>
          <p:spPr>
            <a:xfrm>
              <a:off x="1885950" y="0"/>
              <a:ext cx="3228975" cy="3695700"/>
            </a:xfrm>
            <a:custGeom>
              <a:avLst/>
              <a:gdLst>
                <a:gd name="connsiteX0" fmla="*/ 2686050 w 3228975"/>
                <a:gd name="connsiteY0" fmla="*/ 2066925 h 3695700"/>
                <a:gd name="connsiteX1" fmla="*/ 3228975 w 3228975"/>
                <a:gd name="connsiteY1" fmla="*/ 2047875 h 3695700"/>
                <a:gd name="connsiteX2" fmla="*/ 3228975 w 3228975"/>
                <a:gd name="connsiteY2" fmla="*/ 0 h 3695700"/>
                <a:gd name="connsiteX3" fmla="*/ 0 w 3228975"/>
                <a:gd name="connsiteY3" fmla="*/ 9525 h 3695700"/>
                <a:gd name="connsiteX4" fmla="*/ 19050 w 3228975"/>
                <a:gd name="connsiteY4" fmla="*/ 3695700 h 3695700"/>
                <a:gd name="connsiteX5" fmla="*/ 657225 w 3228975"/>
                <a:gd name="connsiteY5" fmla="*/ 3695700 h 3695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28975" h="3695700">
                  <a:moveTo>
                    <a:pt x="2686050" y="2066925"/>
                  </a:moveTo>
                  <a:lnTo>
                    <a:pt x="3228975" y="2047875"/>
                  </a:lnTo>
                  <a:lnTo>
                    <a:pt x="3228975" y="0"/>
                  </a:lnTo>
                  <a:lnTo>
                    <a:pt x="0" y="9525"/>
                  </a:lnTo>
                  <a:lnTo>
                    <a:pt x="19050" y="3695700"/>
                  </a:lnTo>
                  <a:lnTo>
                    <a:pt x="657225" y="3695700"/>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8" name="شكل حر 17"/>
            <p:cNvSpPr/>
            <p:nvPr/>
          </p:nvSpPr>
          <p:spPr>
            <a:xfrm>
              <a:off x="3057525" y="733425"/>
              <a:ext cx="933450" cy="695325"/>
            </a:xfrm>
            <a:custGeom>
              <a:avLst/>
              <a:gdLst>
                <a:gd name="connsiteX0" fmla="*/ 0 w 933450"/>
                <a:gd name="connsiteY0" fmla="*/ 0 h 695325"/>
                <a:gd name="connsiteX1" fmla="*/ 438150 w 933450"/>
                <a:gd name="connsiteY1" fmla="*/ 0 h 695325"/>
                <a:gd name="connsiteX2" fmla="*/ 428625 w 933450"/>
                <a:gd name="connsiteY2" fmla="*/ 685800 h 695325"/>
                <a:gd name="connsiteX3" fmla="*/ 933450 w 933450"/>
                <a:gd name="connsiteY3" fmla="*/ 695325 h 695325"/>
              </a:gdLst>
              <a:ahLst/>
              <a:cxnLst>
                <a:cxn ang="0">
                  <a:pos x="connsiteX0" y="connsiteY0"/>
                </a:cxn>
                <a:cxn ang="0">
                  <a:pos x="connsiteX1" y="connsiteY1"/>
                </a:cxn>
                <a:cxn ang="0">
                  <a:pos x="connsiteX2" y="connsiteY2"/>
                </a:cxn>
                <a:cxn ang="0">
                  <a:pos x="connsiteX3" y="connsiteY3"/>
                </a:cxn>
              </a:cxnLst>
              <a:rect l="l" t="t" r="r" b="b"/>
              <a:pathLst>
                <a:path w="933450" h="695325">
                  <a:moveTo>
                    <a:pt x="0" y="0"/>
                  </a:moveTo>
                  <a:lnTo>
                    <a:pt x="438150" y="0"/>
                  </a:lnTo>
                  <a:lnTo>
                    <a:pt x="428625" y="685800"/>
                  </a:lnTo>
                  <a:lnTo>
                    <a:pt x="933450" y="695325"/>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19" name="رابط مستقيم 18"/>
            <p:cNvCxnSpPr/>
            <p:nvPr/>
          </p:nvCxnSpPr>
          <p:spPr>
            <a:xfrm>
              <a:off x="3048000" y="1762125"/>
              <a:ext cx="94297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شكل حر 19"/>
            <p:cNvSpPr/>
            <p:nvPr/>
          </p:nvSpPr>
          <p:spPr>
            <a:xfrm flipV="1">
              <a:off x="3057525" y="2133600"/>
              <a:ext cx="933450" cy="695325"/>
            </a:xfrm>
            <a:custGeom>
              <a:avLst/>
              <a:gdLst>
                <a:gd name="connsiteX0" fmla="*/ 0 w 933450"/>
                <a:gd name="connsiteY0" fmla="*/ 0 h 695325"/>
                <a:gd name="connsiteX1" fmla="*/ 438150 w 933450"/>
                <a:gd name="connsiteY1" fmla="*/ 0 h 695325"/>
                <a:gd name="connsiteX2" fmla="*/ 428625 w 933450"/>
                <a:gd name="connsiteY2" fmla="*/ 685800 h 695325"/>
                <a:gd name="connsiteX3" fmla="*/ 933450 w 933450"/>
                <a:gd name="connsiteY3" fmla="*/ 695325 h 695325"/>
              </a:gdLst>
              <a:ahLst/>
              <a:cxnLst>
                <a:cxn ang="0">
                  <a:pos x="connsiteX0" y="connsiteY0"/>
                </a:cxn>
                <a:cxn ang="0">
                  <a:pos x="connsiteX1" y="connsiteY1"/>
                </a:cxn>
                <a:cxn ang="0">
                  <a:pos x="connsiteX2" y="connsiteY2"/>
                </a:cxn>
                <a:cxn ang="0">
                  <a:pos x="connsiteX3" y="connsiteY3"/>
                </a:cxn>
              </a:cxnLst>
              <a:rect l="l" t="t" r="r" b="b"/>
              <a:pathLst>
                <a:path w="933450" h="695325">
                  <a:moveTo>
                    <a:pt x="0" y="0"/>
                  </a:moveTo>
                  <a:lnTo>
                    <a:pt x="438150" y="0"/>
                  </a:lnTo>
                  <a:lnTo>
                    <a:pt x="428625" y="685800"/>
                  </a:lnTo>
                  <a:lnTo>
                    <a:pt x="933450" y="695325"/>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1" name="شكل حر 20"/>
            <p:cNvSpPr/>
            <p:nvPr/>
          </p:nvSpPr>
          <p:spPr>
            <a:xfrm>
              <a:off x="3048000" y="2628900"/>
              <a:ext cx="942975" cy="1200150"/>
            </a:xfrm>
            <a:custGeom>
              <a:avLst/>
              <a:gdLst>
                <a:gd name="connsiteX0" fmla="*/ 0 w 942975"/>
                <a:gd name="connsiteY0" fmla="*/ 1200150 h 1200150"/>
                <a:gd name="connsiteX1" fmla="*/ 666750 w 942975"/>
                <a:gd name="connsiteY1" fmla="*/ 1200150 h 1200150"/>
                <a:gd name="connsiteX2" fmla="*/ 666750 w 942975"/>
                <a:gd name="connsiteY2" fmla="*/ 0 h 1200150"/>
                <a:gd name="connsiteX3" fmla="*/ 942975 w 942975"/>
                <a:gd name="connsiteY3" fmla="*/ 9525 h 1200150"/>
              </a:gdLst>
              <a:ahLst/>
              <a:cxnLst>
                <a:cxn ang="0">
                  <a:pos x="connsiteX0" y="connsiteY0"/>
                </a:cxn>
                <a:cxn ang="0">
                  <a:pos x="connsiteX1" y="connsiteY1"/>
                </a:cxn>
                <a:cxn ang="0">
                  <a:pos x="connsiteX2" y="connsiteY2"/>
                </a:cxn>
                <a:cxn ang="0">
                  <a:pos x="connsiteX3" y="connsiteY3"/>
                </a:cxn>
              </a:cxnLst>
              <a:rect l="l" t="t" r="r" b="b"/>
              <a:pathLst>
                <a:path w="942975" h="1200150">
                  <a:moveTo>
                    <a:pt x="0" y="1200150"/>
                  </a:moveTo>
                  <a:lnTo>
                    <a:pt x="666750" y="1200150"/>
                  </a:lnTo>
                  <a:lnTo>
                    <a:pt x="666750" y="0"/>
                  </a:lnTo>
                  <a:lnTo>
                    <a:pt x="942975" y="9525"/>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2" name="مربع نص 123"/>
            <p:cNvSpPr txBox="1"/>
            <p:nvPr/>
          </p:nvSpPr>
          <p:spPr>
            <a:xfrm>
              <a:off x="4305300" y="3552825"/>
              <a:ext cx="419100" cy="3810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400">
                  <a:effectLst/>
                  <a:ea typeface="Calibri" panose="020F0502020204030204" pitchFamily="34" charset="0"/>
                  <a:cs typeface="Arial" panose="020B0604020202020204" pitchFamily="34" charset="0"/>
                </a:rPr>
                <a:t>S</a:t>
              </a:r>
              <a:r>
                <a:rPr lang="en-US" sz="1400" baseline="-25000">
                  <a:effectLst/>
                  <a:ea typeface="Calibri" panose="020F0502020204030204" pitchFamily="34" charset="0"/>
                  <a:cs typeface="Arial" panose="020B0604020202020204" pitchFamily="34" charset="0"/>
                </a:rPr>
                <a:t>0</a:t>
              </a:r>
              <a:endParaRPr lang="en-US" sz="1100">
                <a:effectLst/>
                <a:ea typeface="Calibri" panose="020F0502020204030204" pitchFamily="34" charset="0"/>
                <a:cs typeface="Arial" panose="020B0604020202020204" pitchFamily="34" charset="0"/>
              </a:endParaRPr>
            </a:p>
          </p:txBody>
        </p:sp>
        <p:sp>
          <p:nvSpPr>
            <p:cNvPr id="23" name="مربع نص 124"/>
            <p:cNvSpPr txBox="1"/>
            <p:nvPr/>
          </p:nvSpPr>
          <p:spPr>
            <a:xfrm>
              <a:off x="3990975" y="3543300"/>
              <a:ext cx="419100" cy="3810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400">
                  <a:effectLst/>
                  <a:ea typeface="Calibri" panose="020F0502020204030204" pitchFamily="34" charset="0"/>
                  <a:cs typeface="Arial" panose="020B0604020202020204" pitchFamily="34" charset="0"/>
                </a:rPr>
                <a:t>S</a:t>
              </a:r>
              <a:r>
                <a:rPr lang="en-US" sz="1400" baseline="-25000">
                  <a:effectLst/>
                  <a:ea typeface="Calibri" panose="020F0502020204030204" pitchFamily="34" charset="0"/>
                  <a:cs typeface="Arial" panose="020B0604020202020204" pitchFamily="34" charset="0"/>
                </a:rPr>
                <a:t>1</a:t>
              </a:r>
              <a:endParaRPr lang="en-US" sz="1100">
                <a:effectLst/>
                <a:ea typeface="Calibri" panose="020F0502020204030204" pitchFamily="34" charset="0"/>
                <a:cs typeface="Arial" panose="020B0604020202020204" pitchFamily="34" charset="0"/>
              </a:endParaRPr>
            </a:p>
          </p:txBody>
        </p:sp>
        <p:sp>
          <p:nvSpPr>
            <p:cNvPr id="24" name="شكل حر 23"/>
            <p:cNvSpPr/>
            <p:nvPr/>
          </p:nvSpPr>
          <p:spPr>
            <a:xfrm>
              <a:off x="1257300" y="981075"/>
              <a:ext cx="1276350" cy="466725"/>
            </a:xfrm>
            <a:custGeom>
              <a:avLst/>
              <a:gdLst>
                <a:gd name="connsiteX0" fmla="*/ 0 w 1276350"/>
                <a:gd name="connsiteY0" fmla="*/ 466725 h 466725"/>
                <a:gd name="connsiteX1" fmla="*/ 866775 w 1276350"/>
                <a:gd name="connsiteY1" fmla="*/ 466725 h 466725"/>
                <a:gd name="connsiteX2" fmla="*/ 857250 w 1276350"/>
                <a:gd name="connsiteY2" fmla="*/ 0 h 466725"/>
                <a:gd name="connsiteX3" fmla="*/ 1276350 w 1276350"/>
                <a:gd name="connsiteY3" fmla="*/ 0 h 466725"/>
              </a:gdLst>
              <a:ahLst/>
              <a:cxnLst>
                <a:cxn ang="0">
                  <a:pos x="connsiteX0" y="connsiteY0"/>
                </a:cxn>
                <a:cxn ang="0">
                  <a:pos x="connsiteX1" y="connsiteY1"/>
                </a:cxn>
                <a:cxn ang="0">
                  <a:pos x="connsiteX2" y="connsiteY2"/>
                </a:cxn>
                <a:cxn ang="0">
                  <a:pos x="connsiteX3" y="connsiteY3"/>
                </a:cxn>
              </a:cxnLst>
              <a:rect l="l" t="t" r="r" b="b"/>
              <a:pathLst>
                <a:path w="1276350" h="466725">
                  <a:moveTo>
                    <a:pt x="0" y="466725"/>
                  </a:moveTo>
                  <a:lnTo>
                    <a:pt x="866775" y="466725"/>
                  </a:lnTo>
                  <a:lnTo>
                    <a:pt x="857250" y="0"/>
                  </a:lnTo>
                  <a:lnTo>
                    <a:pt x="1276350" y="0"/>
                  </a:lnTo>
                </a:path>
              </a:pathLst>
            </a:custGeom>
            <a:noFill/>
            <a:ln w="254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5" name="شكل حر 24"/>
            <p:cNvSpPr/>
            <p:nvPr/>
          </p:nvSpPr>
          <p:spPr>
            <a:xfrm>
              <a:off x="1257300" y="1857375"/>
              <a:ext cx="1285875" cy="180975"/>
            </a:xfrm>
            <a:custGeom>
              <a:avLst/>
              <a:gdLst>
                <a:gd name="connsiteX0" fmla="*/ 0 w 1285875"/>
                <a:gd name="connsiteY0" fmla="*/ 19050 h 180975"/>
                <a:gd name="connsiteX1" fmla="*/ 904875 w 1285875"/>
                <a:gd name="connsiteY1" fmla="*/ 0 h 180975"/>
                <a:gd name="connsiteX2" fmla="*/ 914400 w 1285875"/>
                <a:gd name="connsiteY2" fmla="*/ 171450 h 180975"/>
                <a:gd name="connsiteX3" fmla="*/ 1285875 w 1285875"/>
                <a:gd name="connsiteY3" fmla="*/ 180975 h 180975"/>
              </a:gdLst>
              <a:ahLst/>
              <a:cxnLst>
                <a:cxn ang="0">
                  <a:pos x="connsiteX0" y="connsiteY0"/>
                </a:cxn>
                <a:cxn ang="0">
                  <a:pos x="connsiteX1" y="connsiteY1"/>
                </a:cxn>
                <a:cxn ang="0">
                  <a:pos x="connsiteX2" y="connsiteY2"/>
                </a:cxn>
                <a:cxn ang="0">
                  <a:pos x="connsiteX3" y="connsiteY3"/>
                </a:cxn>
              </a:cxnLst>
              <a:rect l="l" t="t" r="r" b="b"/>
              <a:pathLst>
                <a:path w="1285875" h="180975">
                  <a:moveTo>
                    <a:pt x="0" y="19050"/>
                  </a:moveTo>
                  <a:lnTo>
                    <a:pt x="904875" y="0"/>
                  </a:lnTo>
                  <a:lnTo>
                    <a:pt x="914400" y="171450"/>
                  </a:lnTo>
                  <a:lnTo>
                    <a:pt x="1285875" y="180975"/>
                  </a:lnTo>
                </a:path>
              </a:pathLst>
            </a:custGeom>
            <a:noFill/>
            <a:ln w="254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6" name="شكل حر 25"/>
            <p:cNvSpPr/>
            <p:nvPr/>
          </p:nvSpPr>
          <p:spPr>
            <a:xfrm>
              <a:off x="1247775" y="2314575"/>
              <a:ext cx="1314450" cy="762000"/>
            </a:xfrm>
            <a:custGeom>
              <a:avLst/>
              <a:gdLst>
                <a:gd name="connsiteX0" fmla="*/ 0 w 1314450"/>
                <a:gd name="connsiteY0" fmla="*/ 0 h 762000"/>
                <a:gd name="connsiteX1" fmla="*/ 866775 w 1314450"/>
                <a:gd name="connsiteY1" fmla="*/ 0 h 762000"/>
                <a:gd name="connsiteX2" fmla="*/ 866775 w 1314450"/>
                <a:gd name="connsiteY2" fmla="*/ 762000 h 762000"/>
                <a:gd name="connsiteX3" fmla="*/ 1314450 w 1314450"/>
                <a:gd name="connsiteY3" fmla="*/ 762000 h 762000"/>
                <a:gd name="connsiteX0" fmla="*/ 0 w 1314450"/>
                <a:gd name="connsiteY0" fmla="*/ 0 h 762000"/>
                <a:gd name="connsiteX1" fmla="*/ 1047750 w 1314450"/>
                <a:gd name="connsiteY1" fmla="*/ 0 h 762000"/>
                <a:gd name="connsiteX2" fmla="*/ 866775 w 1314450"/>
                <a:gd name="connsiteY2" fmla="*/ 762000 h 762000"/>
                <a:gd name="connsiteX3" fmla="*/ 1314450 w 1314450"/>
                <a:gd name="connsiteY3" fmla="*/ 762000 h 762000"/>
                <a:gd name="connsiteX0" fmla="*/ 0 w 1314450"/>
                <a:gd name="connsiteY0" fmla="*/ 0 h 762000"/>
                <a:gd name="connsiteX1" fmla="*/ 1047750 w 1314450"/>
                <a:gd name="connsiteY1" fmla="*/ 0 h 762000"/>
                <a:gd name="connsiteX2" fmla="*/ 1038225 w 1314450"/>
                <a:gd name="connsiteY2" fmla="*/ 762000 h 762000"/>
                <a:gd name="connsiteX3" fmla="*/ 1314450 w 1314450"/>
                <a:gd name="connsiteY3" fmla="*/ 762000 h 762000"/>
                <a:gd name="connsiteX0" fmla="*/ 0 w 1314450"/>
                <a:gd name="connsiteY0" fmla="*/ 0 h 762000"/>
                <a:gd name="connsiteX1" fmla="*/ 1047750 w 1314450"/>
                <a:gd name="connsiteY1" fmla="*/ 0 h 762000"/>
                <a:gd name="connsiteX2" fmla="*/ 1066800 w 1314450"/>
                <a:gd name="connsiteY2" fmla="*/ 762000 h 762000"/>
                <a:gd name="connsiteX3" fmla="*/ 1314450 w 1314450"/>
                <a:gd name="connsiteY3" fmla="*/ 762000 h 762000"/>
              </a:gdLst>
              <a:ahLst/>
              <a:cxnLst>
                <a:cxn ang="0">
                  <a:pos x="connsiteX0" y="connsiteY0"/>
                </a:cxn>
                <a:cxn ang="0">
                  <a:pos x="connsiteX1" y="connsiteY1"/>
                </a:cxn>
                <a:cxn ang="0">
                  <a:pos x="connsiteX2" y="connsiteY2"/>
                </a:cxn>
                <a:cxn ang="0">
                  <a:pos x="connsiteX3" y="connsiteY3"/>
                </a:cxn>
              </a:cxnLst>
              <a:rect l="l" t="t" r="r" b="b"/>
              <a:pathLst>
                <a:path w="1314450" h="762000">
                  <a:moveTo>
                    <a:pt x="0" y="0"/>
                  </a:moveTo>
                  <a:lnTo>
                    <a:pt x="1047750" y="0"/>
                  </a:lnTo>
                  <a:lnTo>
                    <a:pt x="1066800" y="762000"/>
                  </a:lnTo>
                  <a:lnTo>
                    <a:pt x="1314450" y="762000"/>
                  </a:lnTo>
                </a:path>
              </a:pathLst>
            </a:custGeom>
            <a:noFill/>
            <a:ln w="254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7" name="شكل حر 26"/>
            <p:cNvSpPr/>
            <p:nvPr/>
          </p:nvSpPr>
          <p:spPr>
            <a:xfrm>
              <a:off x="1257300" y="2771775"/>
              <a:ext cx="1276350" cy="1304925"/>
            </a:xfrm>
            <a:custGeom>
              <a:avLst/>
              <a:gdLst>
                <a:gd name="connsiteX0" fmla="*/ 0 w 1314450"/>
                <a:gd name="connsiteY0" fmla="*/ 0 h 762000"/>
                <a:gd name="connsiteX1" fmla="*/ 866775 w 1314450"/>
                <a:gd name="connsiteY1" fmla="*/ 0 h 762000"/>
                <a:gd name="connsiteX2" fmla="*/ 866775 w 1314450"/>
                <a:gd name="connsiteY2" fmla="*/ 762000 h 762000"/>
                <a:gd name="connsiteX3" fmla="*/ 1314450 w 1314450"/>
                <a:gd name="connsiteY3" fmla="*/ 762000 h 762000"/>
              </a:gdLst>
              <a:ahLst/>
              <a:cxnLst>
                <a:cxn ang="0">
                  <a:pos x="connsiteX0" y="connsiteY0"/>
                </a:cxn>
                <a:cxn ang="0">
                  <a:pos x="connsiteX1" y="connsiteY1"/>
                </a:cxn>
                <a:cxn ang="0">
                  <a:pos x="connsiteX2" y="connsiteY2"/>
                </a:cxn>
                <a:cxn ang="0">
                  <a:pos x="connsiteX3" y="connsiteY3"/>
                </a:cxn>
              </a:cxnLst>
              <a:rect l="l" t="t" r="r" b="b"/>
              <a:pathLst>
                <a:path w="1314450" h="762000">
                  <a:moveTo>
                    <a:pt x="0" y="0"/>
                  </a:moveTo>
                  <a:lnTo>
                    <a:pt x="866775" y="0"/>
                  </a:lnTo>
                  <a:lnTo>
                    <a:pt x="866775" y="762000"/>
                  </a:lnTo>
                  <a:lnTo>
                    <a:pt x="1314450" y="762000"/>
                  </a:lnTo>
                </a:path>
              </a:pathLst>
            </a:custGeom>
            <a:noFill/>
            <a:ln w="254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28" name="رابط مستقيم 27"/>
            <p:cNvCxnSpPr/>
            <p:nvPr/>
          </p:nvCxnSpPr>
          <p:spPr>
            <a:xfrm flipH="1">
              <a:off x="1885950" y="638175"/>
              <a:ext cx="6477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رابط مستقيم 28"/>
            <p:cNvCxnSpPr/>
            <p:nvPr/>
          </p:nvCxnSpPr>
          <p:spPr>
            <a:xfrm flipH="1">
              <a:off x="1885950" y="1666875"/>
              <a:ext cx="6477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شكل بيضاوي 29"/>
            <p:cNvSpPr/>
            <p:nvPr/>
          </p:nvSpPr>
          <p:spPr>
            <a:xfrm>
              <a:off x="1857375" y="2590800"/>
              <a:ext cx="73343" cy="8067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1" name="شكل بيضاوي 30"/>
            <p:cNvSpPr/>
            <p:nvPr/>
          </p:nvSpPr>
          <p:spPr>
            <a:xfrm>
              <a:off x="1838325" y="600075"/>
              <a:ext cx="97620" cy="8067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2" name="شكل بيضاوي 31"/>
            <p:cNvSpPr/>
            <p:nvPr/>
          </p:nvSpPr>
          <p:spPr>
            <a:xfrm>
              <a:off x="1857375" y="1628775"/>
              <a:ext cx="73343" cy="8067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33" name="رابط مستقيم 32"/>
            <p:cNvCxnSpPr/>
            <p:nvPr/>
          </p:nvCxnSpPr>
          <p:spPr>
            <a:xfrm flipH="1">
              <a:off x="285750" y="1895475"/>
              <a:ext cx="40005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رابط مستقيم 33"/>
            <p:cNvCxnSpPr/>
            <p:nvPr/>
          </p:nvCxnSpPr>
          <p:spPr>
            <a:xfrm flipH="1">
              <a:off x="285750" y="2428875"/>
              <a:ext cx="40005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مربع نص 137"/>
            <p:cNvSpPr txBox="1"/>
            <p:nvPr/>
          </p:nvSpPr>
          <p:spPr>
            <a:xfrm>
              <a:off x="0" y="1752600"/>
              <a:ext cx="419100" cy="3810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400">
                  <a:effectLst/>
                  <a:ea typeface="Calibri" panose="020F0502020204030204" pitchFamily="34" charset="0"/>
                  <a:cs typeface="Arial" panose="020B0604020202020204" pitchFamily="34" charset="0"/>
                </a:rPr>
                <a:t>X</a:t>
              </a:r>
              <a:endParaRPr lang="en-US" sz="1100">
                <a:effectLst/>
                <a:ea typeface="Calibri" panose="020F0502020204030204" pitchFamily="34" charset="0"/>
                <a:cs typeface="Arial" panose="020B0604020202020204" pitchFamily="34" charset="0"/>
              </a:endParaRPr>
            </a:p>
          </p:txBody>
        </p:sp>
        <p:sp>
          <p:nvSpPr>
            <p:cNvPr id="36" name="مربع نص 138"/>
            <p:cNvSpPr txBox="1"/>
            <p:nvPr/>
          </p:nvSpPr>
          <p:spPr>
            <a:xfrm>
              <a:off x="66675" y="2276475"/>
              <a:ext cx="419100" cy="3810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400">
                  <a:effectLst/>
                  <a:ea typeface="Calibri" panose="020F0502020204030204" pitchFamily="34" charset="0"/>
                  <a:cs typeface="Arial" panose="020B0604020202020204" pitchFamily="34" charset="0"/>
                </a:rPr>
                <a:t>Y</a:t>
              </a:r>
              <a:endParaRPr lang="en-US" sz="1100">
                <a:effectLst/>
                <a:ea typeface="Calibri" panose="020F0502020204030204" pitchFamily="34" charset="0"/>
                <a:cs typeface="Arial" panose="020B0604020202020204" pitchFamily="34" charset="0"/>
              </a:endParaRPr>
            </a:p>
          </p:txBody>
        </p:sp>
      </p:grpSp>
    </p:spTree>
    <p:extLst>
      <p:ext uri="{BB962C8B-B14F-4D97-AF65-F5344CB8AC3E}">
        <p14:creationId xmlns:p14="http://schemas.microsoft.com/office/powerpoint/2010/main" val="35659289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t>Truth table and design equations</a:t>
            </a:r>
            <a:endParaRPr lang="en-US" dirty="0"/>
          </a:p>
        </p:txBody>
      </p:sp>
      <p:sp>
        <p:nvSpPr>
          <p:cNvPr id="3" name="عنصر نائب للمحتوى 2"/>
          <p:cNvSpPr>
            <a:spLocks noGrp="1"/>
          </p:cNvSpPr>
          <p:nvPr>
            <p:ph sz="half" idx="1"/>
          </p:nvPr>
        </p:nvSpPr>
        <p:spPr/>
        <p:txBody>
          <a:bodyPr/>
          <a:lstStyle/>
          <a:p>
            <a:r>
              <a:rPr lang="en-US" dirty="0" smtClean="0"/>
              <a:t>The design equations</a:t>
            </a:r>
          </a:p>
          <a:p>
            <a:pPr marL="0" indent="0">
              <a:buNone/>
            </a:pPr>
            <a:r>
              <a:rPr lang="es-ES" dirty="0" smtClean="0"/>
              <a:t>Y</a:t>
            </a:r>
            <a:r>
              <a:rPr lang="es-ES" baseline="-25000" dirty="0" smtClean="0"/>
              <a:t>0</a:t>
            </a:r>
            <a:r>
              <a:rPr lang="es-ES" dirty="0" smtClean="0"/>
              <a:t>=E.A</a:t>
            </a:r>
            <a:r>
              <a:rPr lang="es-ES" baseline="-25000" dirty="0" smtClean="0"/>
              <a:t>0</a:t>
            </a:r>
            <a:r>
              <a:rPr lang="es-ES" baseline="30000" dirty="0" smtClean="0"/>
              <a:t>′</a:t>
            </a:r>
            <a:r>
              <a:rPr lang="es-ES" dirty="0" smtClean="0"/>
              <a:t>.A</a:t>
            </a:r>
            <a:r>
              <a:rPr lang="es-ES" baseline="-25000" dirty="0" smtClean="0"/>
              <a:t>1</a:t>
            </a:r>
            <a:r>
              <a:rPr lang="es-ES" baseline="30000" dirty="0" smtClean="0"/>
              <a:t>′</a:t>
            </a:r>
            <a:endParaRPr lang="en-US" baseline="30000" dirty="0"/>
          </a:p>
          <a:p>
            <a:pPr marL="0" indent="0">
              <a:buNone/>
            </a:pPr>
            <a:r>
              <a:rPr lang="es-ES" dirty="0" smtClean="0"/>
              <a:t>Y</a:t>
            </a:r>
            <a:r>
              <a:rPr lang="es-ES" baseline="-25000" dirty="0" smtClean="0"/>
              <a:t>1</a:t>
            </a:r>
            <a:r>
              <a:rPr lang="es-ES" dirty="0" smtClean="0"/>
              <a:t>=E.A</a:t>
            </a:r>
            <a:r>
              <a:rPr lang="es-ES" baseline="-25000" dirty="0" smtClean="0"/>
              <a:t>0</a:t>
            </a:r>
            <a:r>
              <a:rPr lang="es-ES" dirty="0" smtClean="0"/>
              <a:t>.A</a:t>
            </a:r>
            <a:r>
              <a:rPr lang="es-ES" baseline="-25000" dirty="0" smtClean="0"/>
              <a:t>1</a:t>
            </a:r>
            <a:r>
              <a:rPr lang="es-ES" baseline="30000" dirty="0"/>
              <a:t>′</a:t>
            </a:r>
            <a:endParaRPr lang="es-ES" baseline="-25000" dirty="0"/>
          </a:p>
          <a:p>
            <a:pPr marL="0" indent="0">
              <a:buNone/>
            </a:pPr>
            <a:r>
              <a:rPr lang="es-ES" dirty="0" smtClean="0"/>
              <a:t>Y</a:t>
            </a:r>
            <a:r>
              <a:rPr lang="es-ES" baseline="-25000" dirty="0" smtClean="0"/>
              <a:t>2</a:t>
            </a:r>
            <a:r>
              <a:rPr lang="es-ES" dirty="0" smtClean="0"/>
              <a:t>=E.A</a:t>
            </a:r>
            <a:r>
              <a:rPr lang="es-ES" baseline="-25000" dirty="0" smtClean="0"/>
              <a:t>0</a:t>
            </a:r>
            <a:r>
              <a:rPr lang="es-ES" baseline="30000" dirty="0"/>
              <a:t> ′</a:t>
            </a:r>
            <a:r>
              <a:rPr lang="es-ES" dirty="0" smtClean="0"/>
              <a:t>.A</a:t>
            </a:r>
            <a:r>
              <a:rPr lang="es-ES" baseline="-25000" dirty="0" smtClean="0"/>
              <a:t>1</a:t>
            </a:r>
            <a:endParaRPr lang="es-ES" baseline="30000" dirty="0"/>
          </a:p>
          <a:p>
            <a:pPr marL="0" indent="0">
              <a:buNone/>
            </a:pPr>
            <a:r>
              <a:rPr lang="es-ES" dirty="0" smtClean="0"/>
              <a:t>Y</a:t>
            </a:r>
            <a:r>
              <a:rPr lang="es-ES" baseline="-25000" dirty="0" smtClean="0"/>
              <a:t>3</a:t>
            </a:r>
            <a:r>
              <a:rPr lang="es-ES" dirty="0" smtClean="0"/>
              <a:t>=E.A</a:t>
            </a:r>
            <a:r>
              <a:rPr lang="es-ES" baseline="-25000" dirty="0" smtClean="0"/>
              <a:t>0</a:t>
            </a:r>
            <a:r>
              <a:rPr lang="es-ES" dirty="0" smtClean="0"/>
              <a:t>.A</a:t>
            </a:r>
            <a:r>
              <a:rPr lang="es-ES" baseline="-25000" dirty="0" smtClean="0"/>
              <a:t>1</a:t>
            </a:r>
            <a:endParaRPr lang="es-ES" baseline="-25000" dirty="0"/>
          </a:p>
        </p:txBody>
      </p:sp>
      <p:graphicFrame>
        <p:nvGraphicFramePr>
          <p:cNvPr id="5" name="عنصر نائب للمحتوى 4"/>
          <p:cNvGraphicFramePr>
            <a:graphicFrameLocks noGrp="1"/>
          </p:cNvGraphicFramePr>
          <p:nvPr>
            <p:ph sz="half" idx="2"/>
            <p:extLst>
              <p:ext uri="{D42A27DB-BD31-4B8C-83A1-F6EECF244321}">
                <p14:modId xmlns:p14="http://schemas.microsoft.com/office/powerpoint/2010/main" val="3812051472"/>
              </p:ext>
            </p:extLst>
          </p:nvPr>
        </p:nvGraphicFramePr>
        <p:xfrm>
          <a:off x="6172200" y="1825625"/>
          <a:ext cx="5181603" cy="2590800"/>
        </p:xfrm>
        <a:graphic>
          <a:graphicData uri="http://schemas.openxmlformats.org/drawingml/2006/table">
            <a:tbl>
              <a:tblPr firstRow="1" bandRow="1">
                <a:tableStyleId>{5C22544A-7EE6-4342-B048-85BDC9FD1C3A}</a:tableStyleId>
              </a:tblPr>
              <a:tblGrid>
                <a:gridCol w="740229"/>
                <a:gridCol w="740229"/>
                <a:gridCol w="740229"/>
                <a:gridCol w="740229"/>
                <a:gridCol w="740229"/>
                <a:gridCol w="740229"/>
                <a:gridCol w="740229"/>
              </a:tblGrid>
              <a:tr h="317500">
                <a:tc gridSpan="3">
                  <a:txBody>
                    <a:bodyPr/>
                    <a:lstStyle/>
                    <a:p>
                      <a:pPr algn="ctr"/>
                      <a:r>
                        <a:rPr lang="en-US" baseline="0" smtClean="0"/>
                        <a:t>Inputs</a:t>
                      </a:r>
                      <a:endParaRPr lang="en-US" baseline="0" dirty="0"/>
                    </a:p>
                  </a:txBody>
                  <a:tcPr>
                    <a:lnR w="38100" cap="flat" cmpd="sng" algn="ctr">
                      <a:solidFill>
                        <a:schemeClr val="tx1"/>
                      </a:solidFill>
                      <a:prstDash val="solid"/>
                      <a:round/>
                      <a:headEnd type="none" w="med" len="med"/>
                      <a:tailEnd type="none" w="med" len="med"/>
                    </a:lnR>
                  </a:tcPr>
                </a:tc>
                <a:tc hMerge="1">
                  <a:txBody>
                    <a:bodyPr/>
                    <a:lstStyle/>
                    <a:p>
                      <a:pPr algn="ctr"/>
                      <a:endParaRPr lang="en-US" baseline="-25000" dirty="0"/>
                    </a:p>
                  </a:txBody>
                  <a:tcPr>
                    <a:lnL w="38100" cap="flat" cmpd="sng" algn="ctr">
                      <a:solidFill>
                        <a:schemeClr val="tx1"/>
                      </a:solidFill>
                      <a:prstDash val="solid"/>
                      <a:round/>
                      <a:headEnd type="none" w="med" len="med"/>
                      <a:tailEnd type="none" w="med" len="med"/>
                    </a:lnL>
                  </a:tcPr>
                </a:tc>
                <a:tc hMerge="1">
                  <a:txBody>
                    <a:bodyPr/>
                    <a:lstStyle/>
                    <a:p>
                      <a:pPr algn="ctr"/>
                      <a:endParaRPr lang="en-US" baseline="-25000" dirty="0"/>
                    </a:p>
                  </a:txBody>
                  <a:tcPr>
                    <a:lnR w="38100" cap="flat" cmpd="sng" algn="ctr">
                      <a:solidFill>
                        <a:schemeClr val="tx1"/>
                      </a:solidFill>
                      <a:prstDash val="solid"/>
                      <a:round/>
                      <a:headEnd type="none" w="med" len="med"/>
                      <a:tailEnd type="none" w="med" len="med"/>
                    </a:lnR>
                  </a:tcPr>
                </a:tc>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aseline="0" dirty="0" smtClean="0"/>
                        <a:t>Outputs</a:t>
                      </a:r>
                    </a:p>
                  </a:txBody>
                  <a:tcPr>
                    <a:lnL w="38100" cap="flat" cmpd="sng" algn="ctr">
                      <a:solidFill>
                        <a:schemeClr val="tx1"/>
                      </a:solidFill>
                      <a:prstDash val="solid"/>
                      <a:round/>
                      <a:headEnd type="none" w="med" len="med"/>
                      <a:tailEnd type="none" w="med" len="med"/>
                    </a:lnL>
                  </a:tcPr>
                </a:tc>
                <a:tc hMerge="1">
                  <a:txBody>
                    <a:bodyPr/>
                    <a:lstStyle/>
                    <a:p>
                      <a:pPr algn="ctr"/>
                      <a:endParaRPr lang="en-US" baseline="-25000" dirty="0"/>
                    </a:p>
                  </a:txBody>
                  <a:tcPr/>
                </a:tc>
                <a:tc hMerge="1">
                  <a:txBody>
                    <a:bodyPr/>
                    <a:lstStyle/>
                    <a:p>
                      <a:pPr algn="ctr"/>
                      <a:endParaRPr lang="en-US" baseline="-25000" dirty="0"/>
                    </a:p>
                  </a:txBody>
                  <a:tcPr/>
                </a:tc>
                <a:tc hMerge="1">
                  <a:txBody>
                    <a:bodyPr/>
                    <a:lstStyle/>
                    <a:p>
                      <a:pPr algn="ctr"/>
                      <a:endParaRPr lang="en-US" baseline="-25000" dirty="0"/>
                    </a:p>
                  </a:txBody>
                  <a:tcPr/>
                </a:tc>
              </a:tr>
              <a:tr h="370840">
                <a:tc>
                  <a:txBody>
                    <a:bodyPr/>
                    <a:lstStyle/>
                    <a:p>
                      <a:pPr algn="ctr"/>
                      <a:r>
                        <a:rPr lang="en-US" dirty="0" smtClean="0"/>
                        <a:t>E</a:t>
                      </a:r>
                      <a:endParaRPr lang="en-US" dirty="0"/>
                    </a:p>
                  </a:txBody>
                  <a:tcPr>
                    <a:lnR w="38100" cap="flat" cmpd="sng" algn="ctr">
                      <a:solidFill>
                        <a:schemeClr val="tx1"/>
                      </a:solidFill>
                      <a:prstDash val="solid"/>
                      <a:round/>
                      <a:headEnd type="none" w="med" len="med"/>
                      <a:tailEnd type="none" w="med" len="med"/>
                    </a:lnR>
                  </a:tcPr>
                </a:tc>
                <a:tc>
                  <a:txBody>
                    <a:bodyPr/>
                    <a:lstStyle/>
                    <a:p>
                      <a:pPr algn="ctr"/>
                      <a:r>
                        <a:rPr lang="en-US" dirty="0" smtClean="0"/>
                        <a:t>A</a:t>
                      </a:r>
                      <a:r>
                        <a:rPr lang="en-US" baseline="-25000" dirty="0" smtClean="0"/>
                        <a:t>1</a:t>
                      </a:r>
                      <a:endParaRPr lang="en-US" baseline="-25000" dirty="0"/>
                    </a:p>
                  </a:txBody>
                  <a:tcPr>
                    <a:lnL w="38100" cap="flat" cmpd="sng" algn="ctr">
                      <a:solidFill>
                        <a:schemeClr val="tx1"/>
                      </a:solidFill>
                      <a:prstDash val="solid"/>
                      <a:round/>
                      <a:headEnd type="none" w="med" len="med"/>
                      <a:tailEnd type="none" w="med" len="med"/>
                    </a:lnL>
                  </a:tcPr>
                </a:tc>
                <a:tc>
                  <a:txBody>
                    <a:bodyPr/>
                    <a:lstStyle/>
                    <a:p>
                      <a:pPr algn="ctr"/>
                      <a:r>
                        <a:rPr lang="en-US" dirty="0" smtClean="0"/>
                        <a:t>A</a:t>
                      </a:r>
                      <a:r>
                        <a:rPr lang="en-US" baseline="-25000" dirty="0" smtClean="0"/>
                        <a:t>0</a:t>
                      </a:r>
                      <a:endParaRPr lang="en-US" baseline="-25000" dirty="0"/>
                    </a:p>
                  </a:txBody>
                  <a:tcPr>
                    <a:lnR w="38100" cap="flat" cmpd="sng" algn="ctr">
                      <a:solidFill>
                        <a:schemeClr val="tx1"/>
                      </a:solidFill>
                      <a:prstDash val="solid"/>
                      <a:round/>
                      <a:headEnd type="none" w="med" len="med"/>
                      <a:tailEnd type="none" w="med" len="med"/>
                    </a:lnR>
                  </a:tcPr>
                </a:tc>
                <a:tc>
                  <a:txBody>
                    <a:bodyPr/>
                    <a:lstStyle/>
                    <a:p>
                      <a:pPr algn="ctr"/>
                      <a:r>
                        <a:rPr lang="en-US" dirty="0" smtClean="0"/>
                        <a:t>Y</a:t>
                      </a:r>
                      <a:r>
                        <a:rPr lang="en-US" baseline="-25000" dirty="0" smtClean="0"/>
                        <a:t>0</a:t>
                      </a:r>
                      <a:endParaRPr lang="en-US" baseline="-25000" dirty="0"/>
                    </a:p>
                  </a:txBody>
                  <a:tcPr>
                    <a:lnL w="38100" cap="flat" cmpd="sng" algn="ctr">
                      <a:solidFill>
                        <a:schemeClr val="tx1"/>
                      </a:solidFill>
                      <a:prstDash val="solid"/>
                      <a:round/>
                      <a:headEnd type="none" w="med" len="med"/>
                      <a:tailEnd type="none" w="med" len="med"/>
                    </a:lnL>
                  </a:tcPr>
                </a:tc>
                <a:tc>
                  <a:txBody>
                    <a:bodyPr/>
                    <a:lstStyle/>
                    <a:p>
                      <a:pPr algn="ctr"/>
                      <a:r>
                        <a:rPr lang="en-US" dirty="0" smtClean="0"/>
                        <a:t>Y</a:t>
                      </a:r>
                      <a:r>
                        <a:rPr lang="en-US" baseline="-25000" dirty="0" smtClean="0"/>
                        <a:t>1</a:t>
                      </a:r>
                      <a:endParaRPr lang="en-US" baseline="-25000" dirty="0"/>
                    </a:p>
                  </a:txBody>
                  <a:tcPr/>
                </a:tc>
                <a:tc>
                  <a:txBody>
                    <a:bodyPr/>
                    <a:lstStyle/>
                    <a:p>
                      <a:pPr algn="ctr"/>
                      <a:r>
                        <a:rPr lang="en-US" dirty="0" smtClean="0"/>
                        <a:t>Y</a:t>
                      </a:r>
                      <a:r>
                        <a:rPr lang="en-US" baseline="-25000" dirty="0" smtClean="0"/>
                        <a:t>2</a:t>
                      </a:r>
                      <a:endParaRPr lang="en-US" baseline="-25000" dirty="0"/>
                    </a:p>
                  </a:txBody>
                  <a:tcPr/>
                </a:tc>
                <a:tc>
                  <a:txBody>
                    <a:bodyPr/>
                    <a:lstStyle/>
                    <a:p>
                      <a:pPr algn="ctr"/>
                      <a:r>
                        <a:rPr lang="en-US" dirty="0" smtClean="0"/>
                        <a:t>Y</a:t>
                      </a:r>
                      <a:r>
                        <a:rPr lang="en-US" baseline="-25000" dirty="0" smtClean="0"/>
                        <a:t>3</a:t>
                      </a:r>
                      <a:endParaRPr lang="en-US" baseline="-25000" dirty="0"/>
                    </a:p>
                  </a:txBody>
                  <a:tcPr/>
                </a:tc>
              </a:tr>
              <a:tr h="370840">
                <a:tc>
                  <a:txBody>
                    <a:bodyPr/>
                    <a:lstStyle/>
                    <a:p>
                      <a:pPr algn="ctr"/>
                      <a:r>
                        <a:rPr lang="en-US" dirty="0" smtClean="0"/>
                        <a:t>1</a:t>
                      </a:r>
                      <a:endParaRPr lang="en-US" dirty="0"/>
                    </a:p>
                  </a:txBody>
                  <a:tcPr>
                    <a:lnR w="38100" cap="flat" cmpd="sng" algn="ctr">
                      <a:solidFill>
                        <a:schemeClr val="tx1"/>
                      </a:solidFill>
                      <a:prstDash val="solid"/>
                      <a:round/>
                      <a:headEnd type="none" w="med" len="med"/>
                      <a:tailEnd type="none" w="med" len="med"/>
                    </a:lnR>
                  </a:tcPr>
                </a:tc>
                <a:tc>
                  <a:txBody>
                    <a:bodyPr/>
                    <a:lstStyle/>
                    <a:p>
                      <a:pPr algn="ctr"/>
                      <a:r>
                        <a:rPr lang="en-US" dirty="0" smtClean="0"/>
                        <a:t>0</a:t>
                      </a:r>
                      <a:endParaRPr lang="en-US" dirty="0"/>
                    </a:p>
                  </a:txBody>
                  <a:tcPr>
                    <a:lnL w="38100" cap="flat" cmpd="sng" algn="ctr">
                      <a:solidFill>
                        <a:schemeClr val="tx1"/>
                      </a:solidFill>
                      <a:prstDash val="solid"/>
                      <a:round/>
                      <a:headEnd type="none" w="med" len="med"/>
                      <a:tailEnd type="none" w="med" len="med"/>
                    </a:lnL>
                  </a:tcPr>
                </a:tc>
                <a:tc>
                  <a:txBody>
                    <a:bodyPr/>
                    <a:lstStyle/>
                    <a:p>
                      <a:pPr algn="ctr"/>
                      <a:r>
                        <a:rPr lang="en-US" dirty="0" smtClean="0"/>
                        <a:t>0</a:t>
                      </a:r>
                      <a:endParaRPr lang="en-US" dirty="0"/>
                    </a:p>
                  </a:txBody>
                  <a:tcPr>
                    <a:lnR w="38100" cap="flat" cmpd="sng" algn="ctr">
                      <a:solidFill>
                        <a:schemeClr val="tx1"/>
                      </a:solidFill>
                      <a:prstDash val="solid"/>
                      <a:round/>
                      <a:headEnd type="none" w="med" len="med"/>
                      <a:tailEnd type="none" w="med" len="med"/>
                    </a:lnR>
                  </a:tcPr>
                </a:tc>
                <a:tc>
                  <a:txBody>
                    <a:bodyPr/>
                    <a:lstStyle/>
                    <a:p>
                      <a:pPr algn="ctr"/>
                      <a:r>
                        <a:rPr lang="en-US" dirty="0" smtClean="0"/>
                        <a:t>1</a:t>
                      </a:r>
                      <a:endParaRPr lang="en-US" dirty="0"/>
                    </a:p>
                  </a:txBody>
                  <a:tcPr>
                    <a:lnL w="38100" cap="flat" cmpd="sng" algn="ctr">
                      <a:solidFill>
                        <a:schemeClr val="tx1"/>
                      </a:solidFill>
                      <a:prstDash val="solid"/>
                      <a:round/>
                      <a:headEnd type="none" w="med" len="med"/>
                      <a:tailEnd type="none" w="med" len="med"/>
                    </a:lnL>
                  </a:tcPr>
                </a:tc>
                <a:tc>
                  <a:txBody>
                    <a:bodyPr/>
                    <a:lstStyle/>
                    <a:p>
                      <a:pPr algn="ctr"/>
                      <a:r>
                        <a:rPr lang="en-US" dirty="0" smtClean="0"/>
                        <a:t>0</a:t>
                      </a:r>
                      <a:endParaRPr lang="en-US" dirty="0"/>
                    </a:p>
                  </a:txBody>
                  <a:tcPr/>
                </a:tc>
                <a:tc>
                  <a:txBody>
                    <a:bodyPr/>
                    <a:lstStyle/>
                    <a:p>
                      <a:pPr algn="ctr"/>
                      <a:r>
                        <a:rPr lang="en-US" dirty="0" smtClean="0"/>
                        <a:t>0</a:t>
                      </a:r>
                      <a:endParaRPr lang="en-US" dirty="0"/>
                    </a:p>
                  </a:txBody>
                  <a:tcPr/>
                </a:tc>
                <a:tc>
                  <a:txBody>
                    <a:bodyPr/>
                    <a:lstStyle/>
                    <a:p>
                      <a:pPr algn="ctr"/>
                      <a:r>
                        <a:rPr lang="en-US" dirty="0" smtClean="0"/>
                        <a:t>0</a:t>
                      </a:r>
                      <a:endParaRPr lang="en-US" dirty="0"/>
                    </a:p>
                  </a:txBody>
                  <a:tcPr/>
                </a:tc>
              </a:tr>
              <a:tr h="370840">
                <a:tc>
                  <a:txBody>
                    <a:bodyPr/>
                    <a:lstStyle/>
                    <a:p>
                      <a:pPr algn="ctr"/>
                      <a:r>
                        <a:rPr lang="en-US" smtClean="0"/>
                        <a:t>1</a:t>
                      </a:r>
                      <a:endParaRPr lang="en-US"/>
                    </a:p>
                  </a:txBody>
                  <a:tcPr>
                    <a:lnR w="38100" cap="flat" cmpd="sng" algn="ctr">
                      <a:solidFill>
                        <a:schemeClr val="tx1"/>
                      </a:solidFill>
                      <a:prstDash val="solid"/>
                      <a:round/>
                      <a:headEnd type="none" w="med" len="med"/>
                      <a:tailEnd type="none" w="med" len="med"/>
                    </a:lnR>
                  </a:tcPr>
                </a:tc>
                <a:tc>
                  <a:txBody>
                    <a:bodyPr/>
                    <a:lstStyle/>
                    <a:p>
                      <a:pPr algn="ctr"/>
                      <a:r>
                        <a:rPr lang="en-US" dirty="0" smtClean="0"/>
                        <a:t>0</a:t>
                      </a:r>
                      <a:endParaRPr lang="en-US" dirty="0"/>
                    </a:p>
                  </a:txBody>
                  <a:tcPr>
                    <a:lnL w="38100" cap="flat" cmpd="sng" algn="ctr">
                      <a:solidFill>
                        <a:schemeClr val="tx1"/>
                      </a:solidFill>
                      <a:prstDash val="solid"/>
                      <a:round/>
                      <a:headEnd type="none" w="med" len="med"/>
                      <a:tailEnd type="none" w="med" len="med"/>
                    </a:lnL>
                  </a:tcPr>
                </a:tc>
                <a:tc>
                  <a:txBody>
                    <a:bodyPr/>
                    <a:lstStyle/>
                    <a:p>
                      <a:pPr algn="ctr"/>
                      <a:r>
                        <a:rPr lang="en-US" dirty="0" smtClean="0"/>
                        <a:t>1</a:t>
                      </a:r>
                      <a:endParaRPr lang="en-US" dirty="0"/>
                    </a:p>
                  </a:txBody>
                  <a:tcPr>
                    <a:lnR w="38100" cap="flat" cmpd="sng" algn="ctr">
                      <a:solidFill>
                        <a:schemeClr val="tx1"/>
                      </a:solidFill>
                      <a:prstDash val="solid"/>
                      <a:round/>
                      <a:headEnd type="none" w="med" len="med"/>
                      <a:tailEnd type="none" w="med" len="med"/>
                    </a:lnR>
                  </a:tcPr>
                </a:tc>
                <a:tc>
                  <a:txBody>
                    <a:bodyPr/>
                    <a:lstStyle/>
                    <a:p>
                      <a:pPr algn="ctr"/>
                      <a:r>
                        <a:rPr lang="en-US" dirty="0" smtClean="0"/>
                        <a:t>0</a:t>
                      </a:r>
                      <a:endParaRPr lang="en-US" dirty="0"/>
                    </a:p>
                  </a:txBody>
                  <a:tcPr>
                    <a:lnL w="38100" cap="flat" cmpd="sng" algn="ctr">
                      <a:solidFill>
                        <a:schemeClr val="tx1"/>
                      </a:solidFill>
                      <a:prstDash val="solid"/>
                      <a:round/>
                      <a:headEnd type="none" w="med" len="med"/>
                      <a:tailEnd type="none" w="med" len="med"/>
                    </a:lnL>
                  </a:tcPr>
                </a:tc>
                <a:tc>
                  <a:txBody>
                    <a:bodyPr/>
                    <a:lstStyle/>
                    <a:p>
                      <a:pPr algn="ctr"/>
                      <a:r>
                        <a:rPr lang="en-US" dirty="0" smtClean="0"/>
                        <a:t>1</a:t>
                      </a:r>
                      <a:endParaRPr lang="en-US" dirty="0"/>
                    </a:p>
                  </a:txBody>
                  <a:tcPr/>
                </a:tc>
                <a:tc>
                  <a:txBody>
                    <a:bodyPr/>
                    <a:lstStyle/>
                    <a:p>
                      <a:pPr algn="ctr"/>
                      <a:r>
                        <a:rPr lang="en-US" dirty="0" smtClean="0"/>
                        <a:t>0</a:t>
                      </a:r>
                      <a:endParaRPr lang="en-US" dirty="0"/>
                    </a:p>
                  </a:txBody>
                  <a:tcPr/>
                </a:tc>
                <a:tc>
                  <a:txBody>
                    <a:bodyPr/>
                    <a:lstStyle/>
                    <a:p>
                      <a:pPr algn="ctr"/>
                      <a:r>
                        <a:rPr lang="en-US" dirty="0" smtClean="0"/>
                        <a:t>0</a:t>
                      </a:r>
                      <a:endParaRPr lang="en-US" dirty="0"/>
                    </a:p>
                  </a:txBody>
                  <a:tcPr/>
                </a:tc>
              </a:tr>
              <a:tr h="370840">
                <a:tc>
                  <a:txBody>
                    <a:bodyPr/>
                    <a:lstStyle/>
                    <a:p>
                      <a:pPr algn="ctr"/>
                      <a:r>
                        <a:rPr lang="en-US" dirty="0" smtClean="0"/>
                        <a:t>1</a:t>
                      </a:r>
                      <a:endParaRPr lang="en-US" dirty="0"/>
                    </a:p>
                  </a:txBody>
                  <a:tcPr>
                    <a:lnR w="38100" cap="flat" cmpd="sng" algn="ctr">
                      <a:solidFill>
                        <a:schemeClr val="tx1"/>
                      </a:solidFill>
                      <a:prstDash val="solid"/>
                      <a:round/>
                      <a:headEnd type="none" w="med" len="med"/>
                      <a:tailEnd type="none" w="med" len="med"/>
                    </a:lnR>
                  </a:tcPr>
                </a:tc>
                <a:tc>
                  <a:txBody>
                    <a:bodyPr/>
                    <a:lstStyle/>
                    <a:p>
                      <a:pPr algn="ctr"/>
                      <a:r>
                        <a:rPr lang="en-US" dirty="0" smtClean="0"/>
                        <a:t>1</a:t>
                      </a:r>
                      <a:endParaRPr lang="en-US" dirty="0"/>
                    </a:p>
                  </a:txBody>
                  <a:tcPr>
                    <a:lnL w="38100" cap="flat" cmpd="sng" algn="ctr">
                      <a:solidFill>
                        <a:schemeClr val="tx1"/>
                      </a:solidFill>
                      <a:prstDash val="solid"/>
                      <a:round/>
                      <a:headEnd type="none" w="med" len="med"/>
                      <a:tailEnd type="none" w="med" len="med"/>
                    </a:lnL>
                  </a:tcPr>
                </a:tc>
                <a:tc>
                  <a:txBody>
                    <a:bodyPr/>
                    <a:lstStyle/>
                    <a:p>
                      <a:pPr algn="ctr"/>
                      <a:r>
                        <a:rPr lang="en-US" dirty="0" smtClean="0"/>
                        <a:t>0</a:t>
                      </a:r>
                      <a:endParaRPr lang="en-US" dirty="0"/>
                    </a:p>
                  </a:txBody>
                  <a:tcPr>
                    <a:lnR w="38100" cap="flat" cmpd="sng" algn="ctr">
                      <a:solidFill>
                        <a:schemeClr val="tx1"/>
                      </a:solidFill>
                      <a:prstDash val="solid"/>
                      <a:round/>
                      <a:headEnd type="none" w="med" len="med"/>
                      <a:tailEnd type="none" w="med" len="med"/>
                    </a:lnR>
                  </a:tcPr>
                </a:tc>
                <a:tc>
                  <a:txBody>
                    <a:bodyPr/>
                    <a:lstStyle/>
                    <a:p>
                      <a:pPr algn="ctr"/>
                      <a:r>
                        <a:rPr lang="en-US" dirty="0" smtClean="0"/>
                        <a:t>0</a:t>
                      </a:r>
                      <a:endParaRPr lang="en-US" dirty="0"/>
                    </a:p>
                  </a:txBody>
                  <a:tcPr>
                    <a:lnL w="38100" cap="flat" cmpd="sng" algn="ctr">
                      <a:solidFill>
                        <a:schemeClr val="tx1"/>
                      </a:solidFill>
                      <a:prstDash val="solid"/>
                      <a:round/>
                      <a:headEnd type="none" w="med" len="med"/>
                      <a:tailEnd type="none" w="med" len="med"/>
                    </a:lnL>
                  </a:tcPr>
                </a:tc>
                <a:tc>
                  <a:txBody>
                    <a:bodyPr/>
                    <a:lstStyle/>
                    <a:p>
                      <a:pPr algn="ctr"/>
                      <a:r>
                        <a:rPr lang="en-US" dirty="0" smtClean="0"/>
                        <a:t>0</a:t>
                      </a:r>
                      <a:endParaRPr lang="en-US" dirty="0"/>
                    </a:p>
                  </a:txBody>
                  <a:tcPr/>
                </a:tc>
                <a:tc>
                  <a:txBody>
                    <a:bodyPr/>
                    <a:lstStyle/>
                    <a:p>
                      <a:pPr algn="ctr"/>
                      <a:r>
                        <a:rPr lang="en-US" dirty="0" smtClean="0"/>
                        <a:t>1</a:t>
                      </a:r>
                      <a:endParaRPr lang="en-US" dirty="0"/>
                    </a:p>
                  </a:txBody>
                  <a:tcPr/>
                </a:tc>
                <a:tc>
                  <a:txBody>
                    <a:bodyPr/>
                    <a:lstStyle/>
                    <a:p>
                      <a:pPr algn="ctr"/>
                      <a:r>
                        <a:rPr lang="en-US" dirty="0" smtClean="0"/>
                        <a:t>0</a:t>
                      </a:r>
                      <a:endParaRPr lang="en-US" dirty="0"/>
                    </a:p>
                  </a:txBody>
                  <a:tcPr/>
                </a:tc>
              </a:tr>
              <a:tr h="370840">
                <a:tc>
                  <a:txBody>
                    <a:bodyPr/>
                    <a:lstStyle/>
                    <a:p>
                      <a:pPr algn="ctr"/>
                      <a:r>
                        <a:rPr lang="en-US" dirty="0" smtClean="0"/>
                        <a:t>1</a:t>
                      </a:r>
                      <a:endParaRPr lang="en-US" dirty="0"/>
                    </a:p>
                  </a:txBody>
                  <a:tcPr>
                    <a:lnR w="38100" cap="flat" cmpd="sng" algn="ctr">
                      <a:solidFill>
                        <a:schemeClr val="tx1"/>
                      </a:solidFill>
                      <a:prstDash val="solid"/>
                      <a:round/>
                      <a:headEnd type="none" w="med" len="med"/>
                      <a:tailEnd type="none" w="med" len="med"/>
                    </a:lnR>
                  </a:tcPr>
                </a:tc>
                <a:tc>
                  <a:txBody>
                    <a:bodyPr/>
                    <a:lstStyle/>
                    <a:p>
                      <a:pPr algn="ctr"/>
                      <a:r>
                        <a:rPr lang="en-US" dirty="0" smtClean="0"/>
                        <a:t>1</a:t>
                      </a:r>
                      <a:endParaRPr lang="en-US" dirty="0"/>
                    </a:p>
                  </a:txBody>
                  <a:tcPr>
                    <a:lnL w="38100" cap="flat" cmpd="sng" algn="ctr">
                      <a:solidFill>
                        <a:schemeClr val="tx1"/>
                      </a:solidFill>
                      <a:prstDash val="solid"/>
                      <a:round/>
                      <a:headEnd type="none" w="med" len="med"/>
                      <a:tailEnd type="none" w="med" len="med"/>
                    </a:lnL>
                  </a:tcPr>
                </a:tc>
                <a:tc>
                  <a:txBody>
                    <a:bodyPr/>
                    <a:lstStyle/>
                    <a:p>
                      <a:pPr algn="ctr"/>
                      <a:r>
                        <a:rPr lang="en-US" dirty="0" smtClean="0"/>
                        <a:t>1</a:t>
                      </a:r>
                      <a:endParaRPr lang="en-US" dirty="0"/>
                    </a:p>
                  </a:txBody>
                  <a:tcPr>
                    <a:lnR w="38100" cap="flat" cmpd="sng" algn="ctr">
                      <a:solidFill>
                        <a:schemeClr val="tx1"/>
                      </a:solidFill>
                      <a:prstDash val="solid"/>
                      <a:round/>
                      <a:headEnd type="none" w="med" len="med"/>
                      <a:tailEnd type="none" w="med" len="med"/>
                    </a:lnR>
                  </a:tcPr>
                </a:tc>
                <a:tc>
                  <a:txBody>
                    <a:bodyPr/>
                    <a:lstStyle/>
                    <a:p>
                      <a:pPr algn="ctr"/>
                      <a:r>
                        <a:rPr lang="en-US" dirty="0" smtClean="0"/>
                        <a:t>0</a:t>
                      </a:r>
                      <a:endParaRPr lang="en-US" dirty="0"/>
                    </a:p>
                  </a:txBody>
                  <a:tcPr>
                    <a:lnL w="38100" cap="flat" cmpd="sng" algn="ctr">
                      <a:solidFill>
                        <a:schemeClr val="tx1"/>
                      </a:solidFill>
                      <a:prstDash val="solid"/>
                      <a:round/>
                      <a:headEnd type="none" w="med" len="med"/>
                      <a:tailEnd type="none" w="med" len="med"/>
                    </a:lnL>
                  </a:tcPr>
                </a:tc>
                <a:tc>
                  <a:txBody>
                    <a:bodyPr/>
                    <a:lstStyle/>
                    <a:p>
                      <a:pPr algn="ctr"/>
                      <a:r>
                        <a:rPr lang="en-US" dirty="0" smtClean="0"/>
                        <a:t>0</a:t>
                      </a:r>
                      <a:endParaRPr lang="en-US" dirty="0"/>
                    </a:p>
                  </a:txBody>
                  <a:tcPr/>
                </a:tc>
                <a:tc>
                  <a:txBody>
                    <a:bodyPr/>
                    <a:lstStyle/>
                    <a:p>
                      <a:pPr algn="ctr"/>
                      <a:r>
                        <a:rPr lang="en-US" dirty="0" smtClean="0"/>
                        <a:t>0</a:t>
                      </a:r>
                      <a:endParaRPr lang="en-US" dirty="0"/>
                    </a:p>
                  </a:txBody>
                  <a:tcPr/>
                </a:tc>
                <a:tc>
                  <a:txBody>
                    <a:bodyPr/>
                    <a:lstStyle/>
                    <a:p>
                      <a:pPr algn="ctr"/>
                      <a:r>
                        <a:rPr lang="en-US" dirty="0" smtClean="0"/>
                        <a:t>1</a:t>
                      </a:r>
                      <a:endParaRPr lang="en-US" dirty="0"/>
                    </a:p>
                  </a:txBody>
                  <a:tcPr/>
                </a:tc>
              </a:tr>
              <a:tr h="370840">
                <a:tc>
                  <a:txBody>
                    <a:bodyPr/>
                    <a:lstStyle/>
                    <a:p>
                      <a:pPr algn="ctr"/>
                      <a:r>
                        <a:rPr lang="en-US" dirty="0" smtClean="0"/>
                        <a:t>0</a:t>
                      </a:r>
                      <a:endParaRPr lang="en-US" dirty="0"/>
                    </a:p>
                  </a:txBody>
                  <a:tcPr>
                    <a:lnR w="38100" cap="flat" cmpd="sng" algn="ctr">
                      <a:solidFill>
                        <a:schemeClr val="tx1"/>
                      </a:solidFill>
                      <a:prstDash val="solid"/>
                      <a:round/>
                      <a:headEnd type="none" w="med" len="med"/>
                      <a:tailEnd type="none" w="med" len="med"/>
                    </a:lnR>
                  </a:tcPr>
                </a:tc>
                <a:tc>
                  <a:txBody>
                    <a:bodyPr/>
                    <a:lstStyle/>
                    <a:p>
                      <a:pPr algn="ctr"/>
                      <a:r>
                        <a:rPr lang="en-US" dirty="0" smtClean="0"/>
                        <a:t>x</a:t>
                      </a:r>
                      <a:endParaRPr lang="en-US" dirty="0"/>
                    </a:p>
                  </a:txBody>
                  <a:tcPr>
                    <a:lnL w="38100" cap="flat" cmpd="sng" algn="ctr">
                      <a:solidFill>
                        <a:schemeClr val="tx1"/>
                      </a:solidFill>
                      <a:prstDash val="solid"/>
                      <a:round/>
                      <a:headEnd type="none" w="med" len="med"/>
                      <a:tailEnd type="none" w="med" len="med"/>
                    </a:lnL>
                  </a:tcPr>
                </a:tc>
                <a:tc>
                  <a:txBody>
                    <a:bodyPr/>
                    <a:lstStyle/>
                    <a:p>
                      <a:pPr algn="ctr"/>
                      <a:r>
                        <a:rPr lang="en-US" dirty="0" smtClean="0"/>
                        <a:t>x</a:t>
                      </a:r>
                      <a:endParaRPr lang="en-US" dirty="0"/>
                    </a:p>
                  </a:txBody>
                  <a:tcPr>
                    <a:lnR w="38100" cap="flat" cmpd="sng" algn="ctr">
                      <a:solidFill>
                        <a:schemeClr val="tx1"/>
                      </a:solidFill>
                      <a:prstDash val="solid"/>
                      <a:round/>
                      <a:headEnd type="none" w="med" len="med"/>
                      <a:tailEnd type="none" w="med" len="med"/>
                    </a:lnR>
                  </a:tcPr>
                </a:tc>
                <a:tc>
                  <a:txBody>
                    <a:bodyPr/>
                    <a:lstStyle/>
                    <a:p>
                      <a:pPr algn="ctr"/>
                      <a:r>
                        <a:rPr lang="en-US" dirty="0" smtClean="0"/>
                        <a:t>0</a:t>
                      </a:r>
                      <a:endParaRPr lang="en-US" dirty="0"/>
                    </a:p>
                  </a:txBody>
                  <a:tcPr>
                    <a:lnL w="38100" cap="flat" cmpd="sng" algn="ctr">
                      <a:solidFill>
                        <a:schemeClr val="tx1"/>
                      </a:solidFill>
                      <a:prstDash val="solid"/>
                      <a:round/>
                      <a:headEnd type="none" w="med" len="med"/>
                      <a:tailEnd type="none" w="med" len="med"/>
                    </a:lnL>
                  </a:tcPr>
                </a:tc>
                <a:tc>
                  <a:txBody>
                    <a:bodyPr/>
                    <a:lstStyle/>
                    <a:p>
                      <a:pPr algn="ctr"/>
                      <a:r>
                        <a:rPr lang="en-US" dirty="0" smtClean="0"/>
                        <a:t>0</a:t>
                      </a:r>
                      <a:endParaRPr lang="en-US" dirty="0"/>
                    </a:p>
                  </a:txBody>
                  <a:tcPr/>
                </a:tc>
                <a:tc>
                  <a:txBody>
                    <a:bodyPr/>
                    <a:lstStyle/>
                    <a:p>
                      <a:pPr algn="ctr"/>
                      <a:r>
                        <a:rPr lang="en-US" dirty="0" smtClean="0"/>
                        <a:t>0</a:t>
                      </a:r>
                      <a:endParaRPr lang="en-US" dirty="0"/>
                    </a:p>
                  </a:txBody>
                  <a:tcPr/>
                </a:tc>
                <a:tc>
                  <a:txBody>
                    <a:bodyPr/>
                    <a:lstStyle/>
                    <a:p>
                      <a:pPr algn="ctr"/>
                      <a:r>
                        <a:rPr lang="en-US" dirty="0" smtClean="0"/>
                        <a:t>0</a:t>
                      </a:r>
                      <a:endParaRPr lang="en-US" dirty="0"/>
                    </a:p>
                  </a:txBody>
                  <a:tcPr/>
                </a:tc>
              </a:tr>
            </a:tbl>
          </a:graphicData>
        </a:graphic>
      </p:graphicFrame>
    </p:spTree>
    <p:extLst>
      <p:ext uri="{BB962C8B-B14F-4D97-AF65-F5344CB8AC3E}">
        <p14:creationId xmlns:p14="http://schemas.microsoft.com/office/powerpoint/2010/main" val="23919920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t>The circuit of 2x4 circuit</a:t>
            </a:r>
            <a:endParaRPr lang="en-US" dirty="0"/>
          </a:p>
        </p:txBody>
      </p:sp>
      <p:sp>
        <p:nvSpPr>
          <p:cNvPr id="3" name="عنصر نائب للمحتوى 2"/>
          <p:cNvSpPr>
            <a:spLocks noGrp="1"/>
          </p:cNvSpPr>
          <p:nvPr>
            <p:ph sz="half" idx="1"/>
          </p:nvPr>
        </p:nvSpPr>
        <p:spPr/>
        <p:txBody>
          <a:bodyPr/>
          <a:lstStyle/>
          <a:p>
            <a:r>
              <a:rPr lang="en-US" dirty="0" smtClean="0"/>
              <a:t>As you see from the design equations, each output of the decoder corresponds to one </a:t>
            </a:r>
            <a:r>
              <a:rPr lang="en-US" dirty="0" err="1" smtClean="0"/>
              <a:t>minterm</a:t>
            </a:r>
            <a:r>
              <a:rPr lang="en-US" dirty="0" smtClean="0"/>
              <a:t> of its inputs when enabled (i.e. E= 1).</a:t>
            </a:r>
          </a:p>
          <a:p>
            <a:r>
              <a:rPr lang="en-US" dirty="0" smtClean="0">
                <a:solidFill>
                  <a:srgbClr val="FF0000"/>
                </a:solidFill>
              </a:rPr>
              <a:t>You can give the design equations for the decoder of any size by the same way as illustrated in the above example</a:t>
            </a:r>
            <a:endParaRPr lang="en-US" dirty="0">
              <a:solidFill>
                <a:srgbClr val="FF0000"/>
              </a:solidFill>
            </a:endParaRPr>
          </a:p>
        </p:txBody>
      </p:sp>
      <p:pic>
        <p:nvPicPr>
          <p:cNvPr id="5" name="عنصر نائب للمحتوى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610350" y="2510631"/>
            <a:ext cx="4305300" cy="2981325"/>
          </a:xfrm>
        </p:spPr>
      </p:pic>
    </p:spTree>
    <p:extLst>
      <p:ext uri="{BB962C8B-B14F-4D97-AF65-F5344CB8AC3E}">
        <p14:creationId xmlns:p14="http://schemas.microsoft.com/office/powerpoint/2010/main" val="8164756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r>
              <a:rPr lang="en-US" dirty="0" smtClean="0"/>
              <a:t>The decoder uses</a:t>
            </a:r>
            <a:endParaRPr lang="en-US" dirty="0"/>
          </a:p>
        </p:txBody>
      </p:sp>
      <p:sp>
        <p:nvSpPr>
          <p:cNvPr id="6" name="عنصر نائب للمحتوى 5"/>
          <p:cNvSpPr>
            <a:spLocks noGrp="1"/>
          </p:cNvSpPr>
          <p:nvPr>
            <p:ph idx="1"/>
          </p:nvPr>
        </p:nvSpPr>
        <p:spPr/>
        <p:txBody>
          <a:bodyPr>
            <a:normAutofit lnSpcReduction="10000"/>
          </a:bodyPr>
          <a:lstStyle/>
          <a:p>
            <a:pPr marL="0" indent="0">
              <a:buNone/>
            </a:pPr>
            <a:r>
              <a:rPr lang="en-US" dirty="0" smtClean="0"/>
              <a:t>The decoder is used for 2-functions</a:t>
            </a:r>
          </a:p>
          <a:p>
            <a:pPr marL="514350" indent="-514350">
              <a:buFont typeface="+mj-lt"/>
              <a:buAutoNum type="arabicPeriod"/>
            </a:pPr>
            <a:r>
              <a:rPr lang="en-US" dirty="0" smtClean="0"/>
              <a:t>To implement any logical expression</a:t>
            </a:r>
          </a:p>
          <a:p>
            <a:pPr marL="514350" indent="-514350">
              <a:buFont typeface="+mj-lt"/>
              <a:buAutoNum type="arabicPeriod"/>
            </a:pPr>
            <a:r>
              <a:rPr lang="en-US" dirty="0" smtClean="0"/>
              <a:t>To identify the destination for the data (this function is illustrated later in multiplexer section)</a:t>
            </a:r>
          </a:p>
          <a:p>
            <a:pPr marL="0" indent="0">
              <a:buNone/>
            </a:pPr>
            <a:r>
              <a:rPr lang="en-US" dirty="0" smtClean="0"/>
              <a:t>To use Decoder to implement logical expression you have to get the logic ex </a:t>
            </a:r>
            <a:r>
              <a:rPr lang="en-US" dirty="0" err="1" smtClean="0"/>
              <a:t>pressin</a:t>
            </a:r>
            <a:r>
              <a:rPr lang="en-US" dirty="0" smtClean="0"/>
              <a:t> using its </a:t>
            </a:r>
            <a:r>
              <a:rPr lang="en-US" dirty="0" err="1" smtClean="0"/>
              <a:t>minterms</a:t>
            </a:r>
            <a:r>
              <a:rPr lang="en-US" dirty="0" smtClean="0"/>
              <a:t> (i.e. not the simplified form).</a:t>
            </a:r>
          </a:p>
          <a:p>
            <a:pPr marL="0" indent="0">
              <a:buNone/>
            </a:pPr>
            <a:r>
              <a:rPr lang="en-US" dirty="0" smtClean="0"/>
              <a:t>Ex-1: implement the following logic expression F= XYZ’+ X’Y’Z + </a:t>
            </a:r>
            <a:r>
              <a:rPr lang="en-US" dirty="0" err="1" smtClean="0"/>
              <a:t>x’Y’Z</a:t>
            </a:r>
            <a:r>
              <a:rPr lang="en-US" dirty="0" smtClean="0"/>
              <a:t>’</a:t>
            </a:r>
          </a:p>
          <a:p>
            <a:pPr marL="0" indent="0">
              <a:buNone/>
            </a:pPr>
            <a:r>
              <a:rPr lang="en-US" dirty="0" smtClean="0"/>
              <a:t>We can represents in numerical form as</a:t>
            </a:r>
          </a:p>
          <a:p>
            <a:pPr marL="0" indent="0">
              <a:buNone/>
            </a:pPr>
            <a:r>
              <a:rPr lang="en-US" dirty="0" smtClean="0"/>
              <a:t>F= ∑ 3, 4, 1 (based on X is LSB).</a:t>
            </a:r>
          </a:p>
          <a:p>
            <a:pPr marL="0" indent="0">
              <a:buNone/>
            </a:pPr>
            <a:r>
              <a:rPr lang="en-US" dirty="0" smtClean="0"/>
              <a:t>The corresponding implementation using 3x8 decoder in the next slide. </a:t>
            </a:r>
            <a:endParaRPr lang="en-US" dirty="0"/>
          </a:p>
        </p:txBody>
      </p:sp>
    </p:spTree>
    <p:extLst>
      <p:ext uri="{BB962C8B-B14F-4D97-AF65-F5344CB8AC3E}">
        <p14:creationId xmlns:p14="http://schemas.microsoft.com/office/powerpoint/2010/main" val="36833418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implementation of the expression</a:t>
            </a:r>
            <a:endParaRPr lang="en-US" dirty="0"/>
          </a:p>
        </p:txBody>
      </p:sp>
      <p:pic>
        <p:nvPicPr>
          <p:cNvPr id="19" name="عنصر نائب للمحتوى 1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17736" y="1393169"/>
            <a:ext cx="7640664" cy="4998142"/>
          </a:xfrm>
        </p:spPr>
      </p:pic>
    </p:spTree>
    <p:extLst>
      <p:ext uri="{BB962C8B-B14F-4D97-AF65-F5344CB8AC3E}">
        <p14:creationId xmlns:p14="http://schemas.microsoft.com/office/powerpoint/2010/main" val="40186812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Example 2</a:t>
            </a:r>
            <a:endParaRPr lang="en-US" dirty="0"/>
          </a:p>
        </p:txBody>
      </p:sp>
      <p:sp>
        <p:nvSpPr>
          <p:cNvPr id="3" name="عنصر نائب للمحتوى 2"/>
          <p:cNvSpPr>
            <a:spLocks noGrp="1"/>
          </p:cNvSpPr>
          <p:nvPr>
            <p:ph idx="1"/>
          </p:nvPr>
        </p:nvSpPr>
        <p:spPr>
          <a:xfrm>
            <a:off x="371061" y="1465402"/>
            <a:ext cx="11516139" cy="5043886"/>
          </a:xfrm>
        </p:spPr>
        <p:txBody>
          <a:bodyPr>
            <a:normAutofit fontScale="85000" lnSpcReduction="20000"/>
          </a:bodyPr>
          <a:lstStyle/>
          <a:p>
            <a:pPr marL="0" indent="0">
              <a:buNone/>
            </a:pPr>
            <a:r>
              <a:rPr lang="en-US" dirty="0" smtClean="0"/>
              <a:t>Assume that the expression is not represented by its </a:t>
            </a:r>
            <a:r>
              <a:rPr lang="en-US" dirty="0" err="1" smtClean="0"/>
              <a:t>minterms</a:t>
            </a:r>
            <a:r>
              <a:rPr lang="en-US" dirty="0" smtClean="0"/>
              <a:t>, then we will have 2-choices.  </a:t>
            </a:r>
          </a:p>
          <a:p>
            <a:pPr marL="0" indent="0">
              <a:buNone/>
            </a:pPr>
            <a:r>
              <a:rPr lang="en-US" dirty="0" smtClean="0"/>
              <a:t>Consider F=(</a:t>
            </a:r>
            <a:r>
              <a:rPr lang="en-US" dirty="0" err="1" smtClean="0"/>
              <a:t>x+y</a:t>
            </a:r>
            <a:r>
              <a:rPr lang="en-US" dirty="0" smtClean="0"/>
              <a:t>)z+ </a:t>
            </a:r>
            <a:r>
              <a:rPr lang="en-US" dirty="0" err="1" smtClean="0"/>
              <a:t>x’y</a:t>
            </a:r>
            <a:r>
              <a:rPr lang="en-US" dirty="0" smtClean="0"/>
              <a:t>’ (this expression not represented by </a:t>
            </a:r>
            <a:r>
              <a:rPr lang="en-US" dirty="0" err="1" smtClean="0"/>
              <a:t>minterms</a:t>
            </a:r>
            <a:r>
              <a:rPr lang="en-US" dirty="0" smtClean="0"/>
              <a:t>)</a:t>
            </a:r>
          </a:p>
          <a:p>
            <a:pPr marL="514350" indent="-514350">
              <a:buFont typeface="+mj-lt"/>
              <a:buAutoNum type="arabicPeriod"/>
            </a:pPr>
            <a:r>
              <a:rPr lang="en-US" dirty="0" smtClean="0"/>
              <a:t>The first convert the expression to be represented by </a:t>
            </a:r>
            <a:r>
              <a:rPr lang="en-US" dirty="0" err="1" smtClean="0"/>
              <a:t>minterms</a:t>
            </a:r>
            <a:r>
              <a:rPr lang="en-US" dirty="0" smtClean="0"/>
              <a:t> as follow:</a:t>
            </a:r>
          </a:p>
          <a:p>
            <a:pPr marL="0" indent="0">
              <a:buNone/>
            </a:pPr>
            <a:r>
              <a:rPr lang="en-US" dirty="0" smtClean="0"/>
              <a:t>F=</a:t>
            </a:r>
            <a:r>
              <a:rPr lang="en-US" dirty="0" err="1" smtClean="0"/>
              <a:t>xz</a:t>
            </a:r>
            <a:r>
              <a:rPr lang="en-US" dirty="0" smtClean="0"/>
              <a:t>+ </a:t>
            </a:r>
            <a:r>
              <a:rPr lang="en-US" dirty="0" err="1" smtClean="0"/>
              <a:t>yz</a:t>
            </a:r>
            <a:r>
              <a:rPr lang="en-US" dirty="0" smtClean="0"/>
              <a:t>+ </a:t>
            </a:r>
            <a:r>
              <a:rPr lang="en-US" dirty="0" err="1" smtClean="0"/>
              <a:t>x’y</a:t>
            </a:r>
            <a:r>
              <a:rPr lang="en-US" dirty="0" smtClean="0"/>
              <a:t>’ , then bring to each term its missed </a:t>
            </a:r>
            <a:r>
              <a:rPr lang="en-US" dirty="0" err="1" smtClean="0"/>
              <a:t>leteral</a:t>
            </a:r>
            <a:r>
              <a:rPr lang="en-US" dirty="0" smtClean="0"/>
              <a:t> without changing to the original expression as follow:</a:t>
            </a:r>
          </a:p>
          <a:p>
            <a:pPr marL="0" indent="0">
              <a:buNone/>
            </a:pPr>
            <a:r>
              <a:rPr lang="en-US" dirty="0" smtClean="0"/>
              <a:t>F=</a:t>
            </a:r>
            <a:r>
              <a:rPr lang="en-US" dirty="0" err="1" smtClean="0"/>
              <a:t>xz</a:t>
            </a:r>
            <a:r>
              <a:rPr lang="en-US" dirty="0" smtClean="0"/>
              <a:t>(y+ y’)+ </a:t>
            </a:r>
            <a:r>
              <a:rPr lang="en-US" dirty="0" err="1" smtClean="0"/>
              <a:t>yz</a:t>
            </a:r>
            <a:r>
              <a:rPr lang="en-US" dirty="0" smtClean="0"/>
              <a:t>(</a:t>
            </a:r>
            <a:r>
              <a:rPr lang="en-US" dirty="0" err="1" smtClean="0"/>
              <a:t>x+x</a:t>
            </a:r>
            <a:r>
              <a:rPr lang="en-US" dirty="0" smtClean="0"/>
              <a:t>’)+ </a:t>
            </a:r>
            <a:r>
              <a:rPr lang="en-US" dirty="0" err="1" smtClean="0"/>
              <a:t>x’y</a:t>
            </a:r>
            <a:r>
              <a:rPr lang="en-US" dirty="0" smtClean="0"/>
              <a:t>`(</a:t>
            </a:r>
            <a:r>
              <a:rPr lang="en-US" dirty="0" err="1" smtClean="0"/>
              <a:t>z+z</a:t>
            </a:r>
            <a:r>
              <a:rPr lang="en-US" dirty="0" smtClean="0"/>
              <a:t>’)= </a:t>
            </a:r>
            <a:r>
              <a:rPr lang="en-US" dirty="0" err="1" smtClean="0"/>
              <a:t>xyz+xy’z+xyz+x’yz+x’y’z+x’y’z</a:t>
            </a:r>
            <a:r>
              <a:rPr lang="en-US" dirty="0" smtClean="0"/>
              <a:t>’ (these form is using </a:t>
            </a:r>
            <a:r>
              <a:rPr lang="en-US" dirty="0" err="1" smtClean="0"/>
              <a:t>minterms</a:t>
            </a:r>
            <a:r>
              <a:rPr lang="en-US" dirty="0" smtClean="0"/>
              <a:t>)</a:t>
            </a:r>
          </a:p>
          <a:p>
            <a:pPr marL="0" indent="0">
              <a:buNone/>
            </a:pPr>
            <a:r>
              <a:rPr lang="en-US" dirty="0" smtClean="0"/>
              <a:t>(consider only one expression of the repetitive expressions i.e. if xyz is repeated as in the expression consider only one and drop the rest) </a:t>
            </a:r>
          </a:p>
          <a:p>
            <a:pPr marL="0" indent="0">
              <a:buNone/>
            </a:pPr>
            <a:r>
              <a:rPr lang="en-US" dirty="0" smtClean="0"/>
              <a:t>F=</a:t>
            </a:r>
            <a:r>
              <a:rPr lang="en-US" dirty="0"/>
              <a:t> </a:t>
            </a:r>
            <a:r>
              <a:rPr lang="en-US" dirty="0" smtClean="0"/>
              <a:t>∑7, 5, 6, 4, 0 </a:t>
            </a:r>
          </a:p>
          <a:p>
            <a:pPr marL="0" indent="0">
              <a:buNone/>
            </a:pPr>
            <a:r>
              <a:rPr lang="en-US" dirty="0" smtClean="0"/>
              <a:t> </a:t>
            </a:r>
            <a:r>
              <a:rPr lang="en-US" dirty="0"/>
              <a:t>(these form is using </a:t>
            </a:r>
            <a:r>
              <a:rPr lang="en-US" dirty="0" err="1" smtClean="0"/>
              <a:t>minterms</a:t>
            </a:r>
            <a:r>
              <a:rPr lang="en-US" dirty="0" smtClean="0"/>
              <a:t> represented in numerical based on consideration that X is LSB)</a:t>
            </a:r>
          </a:p>
          <a:p>
            <a:pPr marL="0" indent="0">
              <a:buNone/>
            </a:pPr>
            <a:r>
              <a:rPr lang="en-US" dirty="0" smtClean="0"/>
              <a:t>The implementation in the next slide</a:t>
            </a:r>
            <a:endParaRPr lang="en-US" dirty="0"/>
          </a:p>
        </p:txBody>
      </p:sp>
    </p:spTree>
    <p:extLst>
      <p:ext uri="{BB962C8B-B14F-4D97-AF65-F5344CB8AC3E}">
        <p14:creationId xmlns:p14="http://schemas.microsoft.com/office/powerpoint/2010/main" val="31593419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implementation of the expression</a:t>
            </a: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79350" y="1465401"/>
            <a:ext cx="8554963" cy="5406605"/>
          </a:xfrm>
        </p:spPr>
      </p:pic>
    </p:spTree>
    <p:extLst>
      <p:ext uri="{BB962C8B-B14F-4D97-AF65-F5344CB8AC3E}">
        <p14:creationId xmlns:p14="http://schemas.microsoft.com/office/powerpoint/2010/main" val="3319541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How to obtain big decoder using smaller once</a:t>
            </a:r>
            <a:endParaRPr lang="en-US" dirty="0"/>
          </a:p>
        </p:txBody>
      </p:sp>
      <p:sp>
        <p:nvSpPr>
          <p:cNvPr id="3" name="عنصر نائب للمحتوى 2"/>
          <p:cNvSpPr>
            <a:spLocks noGrp="1"/>
          </p:cNvSpPr>
          <p:nvPr>
            <p:ph idx="1"/>
          </p:nvPr>
        </p:nvSpPr>
        <p:spPr/>
        <p:txBody>
          <a:bodyPr/>
          <a:lstStyle/>
          <a:p>
            <a:r>
              <a:rPr lang="en-US" dirty="0" smtClean="0"/>
              <a:t>The smaller decoder are organized in cascading levels in which the output level consists of number of small decoders that give the total number of output lines (i.e. to implement 3x8 using 1x2 decoders). In this case the output is 8 and the small decoder (1x2) consists only of 2 –output (i.e. we will need 4 (1x2 decoder) to get 8 outputs, now in the next level we need number of decoders to enable the 4 decoders in the output level this is done using 2 (1x2). Finally we end with 1 (1x2 decoder) to derive the 2 decoders of the former level.</a:t>
            </a:r>
          </a:p>
          <a:p>
            <a:r>
              <a:rPr lang="en-US" dirty="0" smtClean="0"/>
              <a:t>Also you can use big decoder to work in place of small decoder.</a:t>
            </a:r>
            <a:endParaRPr lang="en-US" dirty="0"/>
          </a:p>
        </p:txBody>
      </p:sp>
    </p:spTree>
    <p:extLst>
      <p:ext uri="{BB962C8B-B14F-4D97-AF65-F5344CB8AC3E}">
        <p14:creationId xmlns:p14="http://schemas.microsoft.com/office/powerpoint/2010/main" val="3493451586"/>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4210</TotalTime>
  <Words>1486</Words>
  <Application>Microsoft Office PowerPoint</Application>
  <PresentationFormat>ملء الشاشة</PresentationFormat>
  <Paragraphs>348</Paragraphs>
  <Slides>26</Slides>
  <Notes>0</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26</vt:i4>
      </vt:variant>
    </vt:vector>
  </HeadingPairs>
  <TitlesOfParts>
    <vt:vector size="33" baseType="lpstr">
      <vt:lpstr>Arial</vt:lpstr>
      <vt:lpstr>Calibri</vt:lpstr>
      <vt:lpstr>Calibri Light</vt:lpstr>
      <vt:lpstr>Symbol</vt:lpstr>
      <vt:lpstr>Times New Roman</vt:lpstr>
      <vt:lpstr>Wingdings</vt:lpstr>
      <vt:lpstr>نسق Office</vt:lpstr>
      <vt:lpstr>Decoder &amp; Multiplexer</vt:lpstr>
      <vt:lpstr>Decoder</vt:lpstr>
      <vt:lpstr>Truth table and design equations</vt:lpstr>
      <vt:lpstr>The circuit of 2x4 circuit</vt:lpstr>
      <vt:lpstr>The decoder uses</vt:lpstr>
      <vt:lpstr>implementation of the expression</vt:lpstr>
      <vt:lpstr>Example 2</vt:lpstr>
      <vt:lpstr>implementation of the expression</vt:lpstr>
      <vt:lpstr>How to obtain big decoder using smaller once</vt:lpstr>
      <vt:lpstr>Implementation of 3x8 decoder using 1x2 decoders</vt:lpstr>
      <vt:lpstr>Multiplexer</vt:lpstr>
      <vt:lpstr>4x1 Multiplexer</vt:lpstr>
      <vt:lpstr>4x1 Multiplexer</vt:lpstr>
      <vt:lpstr>Implementation of 4x1 Multiplexer</vt:lpstr>
      <vt:lpstr>Implementation of Higher-order Multiplexers using small one</vt:lpstr>
      <vt:lpstr>Truth table of 8x1 Multiplexer</vt:lpstr>
      <vt:lpstr>Implementation of Higher-order Multiplexers</vt:lpstr>
      <vt:lpstr>Implementation of Higher-order Multiplexers</vt:lpstr>
      <vt:lpstr>Function of Multiplexer</vt:lpstr>
      <vt:lpstr>Implementing logical expression using multiplexer</vt:lpstr>
      <vt:lpstr>Implementation using 8x1 MUX</vt:lpstr>
      <vt:lpstr>Implementation using 4x1 MUX</vt:lpstr>
      <vt:lpstr>Implementation using 2x1 MUX</vt:lpstr>
      <vt:lpstr>Implementation using 2x1 MUX</vt:lpstr>
      <vt:lpstr>Using Mux to identify source and decoder to identify Destination</vt:lpstr>
      <vt:lpstr>Using Mux to identify source and decoder to identify Destination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Analog Versus Digital</dc:title>
  <dc:creator>Mohamed</dc:creator>
  <cp:lastModifiedBy>Mohamed</cp:lastModifiedBy>
  <cp:revision>95</cp:revision>
  <dcterms:created xsi:type="dcterms:W3CDTF">2020-06-05T17:25:30Z</dcterms:created>
  <dcterms:modified xsi:type="dcterms:W3CDTF">2020-08-22T16:11:51Z</dcterms:modified>
</cp:coreProperties>
</file>