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62" r:id="rId2"/>
    <p:sldId id="274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69" r:id="rId11"/>
    <p:sldId id="272" r:id="rId12"/>
    <p:sldId id="271" r:id="rId13"/>
    <p:sldId id="273" r:id="rId14"/>
  </p:sldIdLst>
  <p:sldSz cx="10150475" cy="7589838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90">
          <p15:clr>
            <a:srgbClr val="A4A3A4"/>
          </p15:clr>
        </p15:guide>
        <p15:guide id="2" pos="319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28" y="66"/>
      </p:cViewPr>
      <p:guideLst>
        <p:guide orient="horz" pos="2390"/>
        <p:guide pos="31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F0269-FC2A-4145-8BBC-8DDAA9D4C681}" type="datetimeFigureOut">
              <a:rPr lang="en-GB" smtClean="0"/>
              <a:t>28/09/2023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6650" y="685800"/>
            <a:ext cx="4584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DF4B1-BA2D-4629-B5A8-E5B98AEB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539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Actor: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dirty="0" smtClean="0"/>
              <a:t> Initiates sequence, plays role from use case.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Object: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dirty="0" smtClean="0"/>
              <a:t> Specific or anonymous instance.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Messages: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dirty="0" smtClean="0"/>
              <a:t> Invocation of operation. Objects can invoke own operations (reflexive)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get, set operations.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dirty="0" smtClean="0"/>
              <a:t> Boolean condition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return value :=</a:t>
            </a:r>
            <a:r>
              <a:rPr lang="en-US" dirty="0" smtClean="0">
                <a:sym typeface="Wingdings" pitchFamily="2" charset="2"/>
              </a:rPr>
              <a:t> message name (parameter list)</a:t>
            </a: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Lifeline: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dirty="0" smtClean="0"/>
              <a:t> Vertical sequence of time from top to bottom for object existence (duration, lifetime)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Activation time: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dirty="0" smtClean="0"/>
              <a:t> Represents period of activity and focus of control for an invoked operation.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Destruction: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dirty="0" smtClean="0"/>
              <a:t> Object destroyed.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dirty="0" smtClean="0"/>
              <a:t> Can invoke constructor operation </a:t>
            </a:r>
            <a:r>
              <a:rPr lang="en-US" dirty="0" smtClean="0">
                <a:sym typeface="Wingdings" pitchFamily="2" charset="2"/>
              </a:rPr>
              <a:t> message arrow points at object element.</a:t>
            </a: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dirty="0" smtClean="0"/>
              <a:t> Senders and receivers.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dirty="0" smtClean="0"/>
              <a:t> Invoking operations on object 1 by sending message.</a:t>
            </a:r>
            <a:endParaRPr lang="en-AU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DF4B1-BA2D-4629-B5A8-E5B98AEB2B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102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Synchronous </a:t>
            </a:r>
            <a:r>
              <a:rPr lang="en-US" dirty="0" smtClean="0">
                <a:sym typeface="Wingdings" pitchFamily="2" charset="2"/>
              </a:rPr>
              <a:t> Sender object waits for action to complete. Flow of control.</a:t>
            </a:r>
          </a:p>
          <a:p>
            <a:pPr>
              <a:spcBef>
                <a:spcPct val="0"/>
              </a:spcBef>
            </a:pPr>
            <a:endParaRPr lang="en-US" dirty="0" smtClean="0">
              <a:sym typeface="Wingdings" pitchFamily="2" charset="2"/>
            </a:endParaRPr>
          </a:p>
          <a:p>
            <a:pPr>
              <a:spcBef>
                <a:spcPct val="0"/>
              </a:spcBef>
            </a:pPr>
            <a:r>
              <a:rPr lang="en-US" dirty="0" smtClean="0">
                <a:sym typeface="Wingdings" pitchFamily="2" charset="2"/>
              </a:rPr>
              <a:t>Asynchronous  Sender does not wait for resulting 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DF4B1-BA2D-4629-B5A8-E5B98AEB2B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62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ideo" Target="file:///C:\My%20Documents\AnimatedSeriesVol2Setup\CD%20Files\Office97\Dashes_Title.avi" TargetMode="Externa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Dashes_Title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78200"/>
            <a:ext cx="7615238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8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76199" y="1981200"/>
            <a:ext cx="9823573" cy="1295400"/>
          </a:xfrm>
        </p:spPr>
        <p:txBody>
          <a:bodyPr/>
          <a:lstStyle>
            <a:lvl1pPr algn="ctr">
              <a:defRPr>
                <a:latin typeface="Adobe Fan Heiti Std B" pitchFamily="34" charset="-128"/>
                <a:ea typeface="Adobe Fan Heiti Std B" pitchFamily="34" charset="-128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en-GB" noProof="0" dirty="0" smtClean="0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799" y="3810000"/>
            <a:ext cx="9594973" cy="1981200"/>
          </a:xfrm>
        </p:spPr>
        <p:txBody>
          <a:bodyPr/>
          <a:lstStyle>
            <a:lvl1pPr marL="0" indent="0" algn="ctr">
              <a:buFontTx/>
              <a:buNone/>
              <a:defRPr>
                <a:latin typeface="Adobe Fan Heiti Std B" pitchFamily="34" charset="-128"/>
                <a:ea typeface="Adobe Fan Heiti Std B" pitchFamily="34" charset="-128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2010/201</a:t>
            </a:r>
            <a:r>
              <a:rPr lang="en-US" dirty="0" smtClean="0"/>
              <a:t>1</a:t>
            </a:r>
            <a:endParaRPr lang="en-GB" dirty="0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SFDV3003</a:t>
            </a:r>
            <a:endParaRPr lang="en-GB" dirty="0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2B24ABA1-92C4-46DC-A5D5-1E6C2A16E09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12"/>
          <p:cNvSpPr txBox="1">
            <a:spLocks noChangeArrowheads="1"/>
          </p:cNvSpPr>
          <p:nvPr userDrawn="1"/>
        </p:nvSpPr>
        <p:spPr bwMode="auto">
          <a:xfrm>
            <a:off x="0" y="122511"/>
            <a:ext cx="1015047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1014413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1014413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Times New Roman" pitchFamily="18" charset="0"/>
              </a:defRPr>
            </a:lvl2pPr>
            <a:lvl3pPr algn="l" defTabSz="1014413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Times New Roman" pitchFamily="18" charset="0"/>
              </a:defRPr>
            </a:lvl3pPr>
            <a:lvl4pPr algn="l" defTabSz="1014413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Times New Roman" pitchFamily="18" charset="0"/>
              </a:defRPr>
            </a:lvl4pPr>
            <a:lvl5pPr algn="l" defTabSz="1014413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defTabSz="1014413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defTabSz="1014413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defTabSz="1014413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defTabSz="1014413" rtl="0" eaLnBrk="1" fontAlgn="base" hangingPunct="1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Eras Bold ITC" pitchFamily="34" charset="0"/>
              </a:rPr>
              <a:t>SFDV3003</a:t>
            </a:r>
            <a:endParaRPr lang="en-GB" dirty="0">
              <a:solidFill>
                <a:schemeClr val="accent6">
                  <a:lumMod val="50000"/>
                </a:schemeClr>
              </a:solidFill>
              <a:latin typeface="Eras Bold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10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1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"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14F6F-9C65-450F-BA3E-6D7F2D86DA8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122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9950" y="1066800"/>
            <a:ext cx="21526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1066800"/>
            <a:ext cx="63055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CF0F7A-F7CA-40CB-BEEB-E5E7724668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927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693" y="-21505"/>
            <a:ext cx="9971782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733" y="1418655"/>
            <a:ext cx="8833867" cy="536314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2010/2011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SFDV3003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20484105-7BC8-465F-88A1-3A35409FC0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442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688" y="4876800"/>
            <a:ext cx="8628062" cy="15081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1688" y="3216275"/>
            <a:ext cx="8628062" cy="16605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71B2F-E838-42A0-9D78-6986F49AEF7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53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514600"/>
            <a:ext cx="4229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514600"/>
            <a:ext cx="4229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A0517-4767-49F3-A661-DC058A4C826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40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9134475" cy="126523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698625"/>
            <a:ext cx="4484688" cy="7080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06650"/>
            <a:ext cx="4484688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56200" y="1698625"/>
            <a:ext cx="4486275" cy="7080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56200" y="2406650"/>
            <a:ext cx="4486275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E5339-44F5-4C2A-AC17-1029E579C0F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64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2475A-4ADC-483B-86F0-B4B881C75D4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973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59229-BF50-4BB3-9498-5EF8DE14F16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833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1625"/>
            <a:ext cx="3338513" cy="1285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0" y="301625"/>
            <a:ext cx="5673725" cy="64785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87500"/>
            <a:ext cx="3338513" cy="51927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AFC7D-9BA0-42CF-B235-1481541C81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359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138" y="5313363"/>
            <a:ext cx="6091237" cy="6270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89138" y="677863"/>
            <a:ext cx="6091237" cy="45545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9138" y="5940425"/>
            <a:ext cx="6091237" cy="890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CA9E8-1C51-4C49-83B9-B0A967499D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212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ideo" Target="file:///C:\My%20Documents\AnimatedSeriesVol2Setup\CD%20Files\Office97\Dashes_Text.avi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Dashes_Text.avi">
            <a:hlinkClick r:id="" action="ppaction://media"/>
          </p:cNvPr>
          <p:cNvPicPr>
            <a:picLocks noChangeAspect="1" noChangeArrowheads="1"/>
          </p:cNvPicPr>
          <p:nvPr>
            <a:videoFile r:link="rId13"/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9000"/>
            <a:ext cx="7615238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94717" y="50503"/>
            <a:ext cx="9505056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4717" y="1562671"/>
            <a:ext cx="8977883" cy="521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4717" y="6963271"/>
            <a:ext cx="2133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2010/2011</a:t>
            </a:r>
            <a:endParaRPr lang="en-GB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934200"/>
            <a:ext cx="3124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SFDV3003</a:t>
            </a:r>
            <a:endParaRPr lang="en-GB" dirty="0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934200"/>
            <a:ext cx="2133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F3E965B7-5C63-49B2-A333-B9F4F4B03E0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03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  <p:txStyles>
    <p:titleStyle>
      <a:lvl1pPr algn="l" defTabSz="1014413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6">
              <a:lumMod val="50000"/>
            </a:schemeClr>
          </a:solidFill>
          <a:latin typeface="Adobe Fan Heiti Std B" pitchFamily="34" charset="-128"/>
          <a:ea typeface="Adobe Fan Heiti Std B" pitchFamily="34" charset="-128"/>
          <a:cs typeface="+mj-cs"/>
        </a:defRPr>
      </a:lvl1pPr>
      <a:lvl2pPr algn="l" defTabSz="101441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pitchFamily="18" charset="0"/>
        </a:defRPr>
      </a:lvl2pPr>
      <a:lvl3pPr algn="l" defTabSz="101441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pitchFamily="18" charset="0"/>
        </a:defRPr>
      </a:lvl3pPr>
      <a:lvl4pPr algn="l" defTabSz="101441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pitchFamily="18" charset="0"/>
        </a:defRPr>
      </a:lvl4pPr>
      <a:lvl5pPr algn="l" defTabSz="101441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pitchFamily="18" charset="0"/>
        </a:defRPr>
      </a:lvl5pPr>
      <a:lvl6pPr marL="457200" algn="l" defTabSz="101441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pitchFamily="18" charset="0"/>
        </a:defRPr>
      </a:lvl6pPr>
      <a:lvl7pPr marL="914400" algn="l" defTabSz="101441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pitchFamily="18" charset="0"/>
        </a:defRPr>
      </a:lvl7pPr>
      <a:lvl8pPr marL="1371600" algn="l" defTabSz="101441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pitchFamily="18" charset="0"/>
        </a:defRPr>
      </a:lvl8pPr>
      <a:lvl9pPr marL="1828800" algn="l" defTabSz="1014413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pitchFamily="18" charset="0"/>
        </a:defRPr>
      </a:lvl9pPr>
    </p:titleStyle>
    <p:bodyStyle>
      <a:lvl1pPr marL="379413" indent="-379413" algn="l" defTabSz="1014413" rtl="0" eaLnBrk="1" fontAlgn="base" hangingPunct="1">
        <a:spcBef>
          <a:spcPct val="20000"/>
        </a:spcBef>
        <a:spcAft>
          <a:spcPct val="0"/>
        </a:spcAft>
        <a:buChar char="•"/>
        <a:defRPr sz="35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823913" indent="-317500" algn="l" defTabSz="1014413" rtl="0" eaLnBrk="1" fontAlgn="base" hangingPunct="1">
        <a:spcBef>
          <a:spcPct val="20000"/>
        </a:spcBef>
        <a:spcAft>
          <a:spcPct val="0"/>
        </a:spcAft>
        <a:buChar char="–"/>
        <a:defRPr sz="3100">
          <a:solidFill>
            <a:schemeClr val="accent6">
              <a:lumMod val="50000"/>
            </a:schemeClr>
          </a:solidFill>
          <a:latin typeface="+mn-lt"/>
        </a:defRPr>
      </a:lvl2pPr>
      <a:lvl3pPr marL="1266825" indent="-252413" algn="l" defTabSz="1014413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accent6">
              <a:lumMod val="50000"/>
            </a:schemeClr>
          </a:solidFill>
          <a:latin typeface="+mn-lt"/>
        </a:defRPr>
      </a:lvl3pPr>
      <a:lvl4pPr marL="1773238" indent="-252413" algn="l" defTabSz="1014413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accent6">
              <a:lumMod val="50000"/>
            </a:schemeClr>
          </a:solidFill>
          <a:latin typeface="+mn-lt"/>
        </a:defRPr>
      </a:lvl4pPr>
      <a:lvl5pPr marL="2281238" indent="-254000" algn="l" defTabSz="1014413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accent6">
              <a:lumMod val="50000"/>
            </a:schemeClr>
          </a:solidFill>
          <a:latin typeface="+mn-lt"/>
        </a:defRPr>
      </a:lvl5pPr>
      <a:lvl6pPr marL="2738438" indent="-254000" algn="l" defTabSz="1014413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195638" indent="-254000" algn="l" defTabSz="1014413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652838" indent="-254000" algn="l" defTabSz="1014413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110038" indent="-254000" algn="l" defTabSz="1014413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http://odl-skopje.etf.ukim.edu.mk/uml-help/html/images/day03/arrow-sync.GIF" TargetMode="External"/><Relationship Id="rId5" Type="http://schemas.openxmlformats.org/officeDocument/2006/relationships/image" Target="../media/image9.png"/><Relationship Id="rId4" Type="http://schemas.openxmlformats.org/officeDocument/2006/relationships/image" Target="http://odl-skopje.etf.ukim.edu.mk/uml-help/html/images/day03/arrow-simple.GI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Sequence diagrams </a:t>
            </a:r>
            <a:r>
              <a:rPr lang="en-US" cap="small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Components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>
              <a:spcBef>
                <a:spcPct val="20000"/>
              </a:spcBef>
              <a:buNone/>
            </a:pP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The sequence diagram consists of :</a:t>
            </a:r>
          </a:p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Objects </a:t>
            </a:r>
          </a:p>
          <a:p>
            <a:pPr lvl="1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represented 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in the usual way - as named rectangles (with the name underlined), </a:t>
            </a:r>
            <a:endParaRPr lang="en-US" sz="28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20000"/>
              </a:spcBef>
            </a:pP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Messages </a:t>
            </a:r>
          </a:p>
          <a:p>
            <a:pPr lvl="1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represented 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as solid-line arrows, and </a:t>
            </a:r>
          </a:p>
          <a:p>
            <a:pPr>
              <a:spcBef>
                <a:spcPct val="20000"/>
              </a:spcBef>
            </a:pP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Time </a:t>
            </a:r>
          </a:p>
          <a:p>
            <a:pPr lvl="1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represented 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as a vertical progression.</a:t>
            </a:r>
            <a:endParaRPr lang="en-US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69" y="2867818"/>
            <a:ext cx="1366837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906" y="4572793"/>
            <a:ext cx="1201738" cy="1008063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90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b="1" dirty="0"/>
              <a:t>The out-of-product scenario </a:t>
            </a:r>
          </a:p>
          <a:p>
            <a:pPr marL="0" indent="0" algn="ctr">
              <a:buNone/>
            </a:pPr>
            <a:endParaRPr lang="en-GB" dirty="0"/>
          </a:p>
        </p:txBody>
      </p:sp>
      <p:graphicFrame>
        <p:nvGraphicFramePr>
          <p:cNvPr id="4" name="Group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781568"/>
              </p:ext>
            </p:extLst>
          </p:nvPr>
        </p:nvGraphicFramePr>
        <p:xfrm>
          <a:off x="406400" y="2555875"/>
          <a:ext cx="8345488" cy="3946526"/>
        </p:xfrm>
        <a:graphic>
          <a:graphicData uri="http://schemas.openxmlformats.org/drawingml/2006/table">
            <a:tbl>
              <a:tblPr rtl="1">
                <a:tableStyleId>{5DA37D80-6434-44D0-A028-1B22A696006F}</a:tableStyleId>
              </a:tblPr>
              <a:tblGrid>
                <a:gridCol w="7675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6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After selecting a sold-out brand, the "SOLD OUT" message flashes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Prompt for another selection must be displayed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6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The customer has the option of pushing a button that returns money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28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If the customer selects an in-stock brand, everything proceeds as in the best-case scenario if the input amount is correct. If not, the machine follows the incorrect-amount-of-money scenario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28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If the customer selects another sold-out brand, the process repeats until the customer selects an in-stock brand or pushes a button that returns his or her money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42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b="1" dirty="0"/>
              <a:t>The out-of-product scenario </a:t>
            </a:r>
          </a:p>
          <a:p>
            <a:pPr marL="0" indent="0" algn="ctr">
              <a:buNone/>
            </a:pPr>
            <a:endParaRPr lang="en-GB" dirty="0"/>
          </a:p>
        </p:txBody>
      </p:sp>
      <p:pic>
        <p:nvPicPr>
          <p:cNvPr id="5" name="Picture 6" descr="sequenceDiagram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2295525"/>
            <a:ext cx="8386763" cy="43672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48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Approach to creating sequence </a:t>
            </a:r>
            <a:r>
              <a:rPr lang="en-US" cap="small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diagrams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5"/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20000"/>
              </a:spcBef>
              <a:buFont typeface="Wingdings 3" pitchFamily="18" charset="2"/>
              <a:buAutoNum type="arabicPeriod"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Identify all objects and actors involved in scenario.</a:t>
            </a:r>
          </a:p>
          <a:p>
            <a:pPr>
              <a:spcBef>
                <a:spcPct val="20000"/>
              </a:spcBef>
              <a:buFont typeface="Wingdings 3" pitchFamily="18" charset="2"/>
              <a:buAutoNum type="arabicPeriod"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20000"/>
              </a:spcBef>
              <a:buFont typeface="Wingdings 3" pitchFamily="18" charset="2"/>
              <a:buAutoNum type="arabicPeriod"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Identify each message required to carry out scenario.</a:t>
            </a:r>
          </a:p>
          <a:p>
            <a:pPr>
              <a:spcBef>
                <a:spcPct val="20000"/>
              </a:spcBef>
              <a:buFont typeface="Wingdings 3" pitchFamily="18" charset="2"/>
              <a:buAutoNum type="arabicPeriod"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20000"/>
              </a:spcBef>
              <a:buFont typeface="Wingdings 3" pitchFamily="18" charset="2"/>
              <a:buAutoNum type="arabicPeriod"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Determine whether each message is always sent or if only sent under certain conditions.</a:t>
            </a:r>
          </a:p>
          <a:p>
            <a:pPr>
              <a:spcBef>
                <a:spcPct val="20000"/>
              </a:spcBef>
              <a:buFont typeface="Wingdings 3" pitchFamily="18" charset="2"/>
              <a:buAutoNum type="arabicPeriod"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20000"/>
              </a:spcBef>
              <a:buFont typeface="Wingdings 3" pitchFamily="18" charset="2"/>
              <a:buAutoNum type="arabicPeriod"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Sequence messages correctly and attach to appropriate lifelines.</a:t>
            </a:r>
          </a:p>
          <a:p>
            <a:pPr>
              <a:spcBef>
                <a:spcPct val="20000"/>
              </a:spcBef>
              <a:buFont typeface="Wingdings 3" pitchFamily="18" charset="2"/>
              <a:buAutoNum type="arabicPeriod"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20000"/>
              </a:spcBef>
              <a:buFont typeface="Wingdings 3" pitchFamily="18" charset="2"/>
              <a:buAutoNum type="arabicPeriod"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Add formal syntax on messages.</a:t>
            </a:r>
          </a:p>
          <a:p>
            <a:pPr>
              <a:spcBef>
                <a:spcPct val="20000"/>
              </a:spcBef>
              <a:buFont typeface="Wingdings 3" pitchFamily="18" charset="2"/>
              <a:buAutoNum type="arabicPeriod"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20000"/>
              </a:spcBef>
              <a:buFont typeface="Wingdings 3" pitchFamily="18" charset="2"/>
              <a:buAutoNum type="arabicPeriod"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Add response messages and communications to complete diagram.</a:t>
            </a:r>
          </a:p>
        </p:txBody>
      </p:sp>
    </p:spTree>
    <p:extLst>
      <p:ext uri="{BB962C8B-B14F-4D97-AF65-F5344CB8AC3E}">
        <p14:creationId xmlns:p14="http://schemas.microsoft.com/office/powerpoint/2010/main" val="354712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57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Objects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5" descr="object-seqdia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978025"/>
            <a:ext cx="3246437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403350" y="3994150"/>
            <a:ext cx="1357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b="1">
                <a:solidFill>
                  <a:schemeClr val="accent6">
                    <a:lumMod val="50000"/>
                  </a:schemeClr>
                </a:solidFill>
                <a:cs typeface="Calibri" pitchFamily="34" charset="0"/>
              </a:rPr>
              <a:t>lifeline</a:t>
            </a:r>
            <a:endParaRPr lang="en-US" sz="3200">
              <a:solidFill>
                <a:schemeClr val="accent6">
                  <a:lumMod val="50000"/>
                </a:schemeClr>
              </a:solidFill>
              <a:cs typeface="Calibri" pitchFamily="34" charset="0"/>
            </a:endParaRPr>
          </a:p>
        </p:txBody>
      </p:sp>
      <p:sp>
        <p:nvSpPr>
          <p:cNvPr id="6" name="AutoShape 8"/>
          <p:cNvSpPr>
            <a:spLocks/>
          </p:cNvSpPr>
          <p:nvPr/>
        </p:nvSpPr>
        <p:spPr bwMode="auto">
          <a:xfrm>
            <a:off x="2843213" y="2986088"/>
            <a:ext cx="792162" cy="2735262"/>
          </a:xfrm>
          <a:prstGeom prst="leftBrace">
            <a:avLst>
              <a:gd name="adj1" fmla="val 31859"/>
              <a:gd name="adj2" fmla="val 49565"/>
            </a:avLst>
          </a:prstGeom>
          <a:noFill/>
          <a:ln w="76200">
            <a:solidFill>
              <a:schemeClr val="accent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AutoShape 9"/>
          <p:cNvSpPr>
            <a:spLocks/>
          </p:cNvSpPr>
          <p:nvPr/>
        </p:nvSpPr>
        <p:spPr bwMode="auto">
          <a:xfrm>
            <a:off x="5076825" y="3562350"/>
            <a:ext cx="574675" cy="1366838"/>
          </a:xfrm>
          <a:prstGeom prst="rightBrace">
            <a:avLst>
              <a:gd name="adj1" fmla="val 19820"/>
              <a:gd name="adj2" fmla="val 50000"/>
            </a:avLst>
          </a:prstGeom>
          <a:noFill/>
          <a:ln w="57150">
            <a:solidFill>
              <a:schemeClr val="accent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680075" y="3895725"/>
            <a:ext cx="20002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b="1">
                <a:solidFill>
                  <a:schemeClr val="accent6">
                    <a:lumMod val="50000"/>
                  </a:schemeClr>
                </a:solidFill>
                <a:cs typeface="Calibri" pitchFamily="34" charset="0"/>
              </a:rPr>
              <a:t>activation </a:t>
            </a:r>
          </a:p>
        </p:txBody>
      </p:sp>
    </p:spTree>
    <p:extLst>
      <p:ext uri="{BB962C8B-B14F-4D97-AF65-F5344CB8AC3E}">
        <p14:creationId xmlns:p14="http://schemas.microsoft.com/office/powerpoint/2010/main" val="320778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Sequence diagram </a:t>
            </a:r>
            <a:r>
              <a:rPr lang="en-US" cap="small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notation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3841501" y="3079750"/>
            <a:ext cx="1219200" cy="358775"/>
            <a:chOff x="720" y="2808"/>
            <a:chExt cx="768" cy="226"/>
          </a:xfrm>
        </p:grpSpPr>
        <p:sp>
          <p:nvSpPr>
            <p:cNvPr id="5" name="Rectangle 31"/>
            <p:cNvSpPr>
              <a:spLocks noChangeArrowheads="1"/>
            </p:cNvSpPr>
            <p:nvPr/>
          </p:nvSpPr>
          <p:spPr bwMode="auto">
            <a:xfrm>
              <a:off x="720" y="2821"/>
              <a:ext cx="768" cy="213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" name="Text Box 32"/>
            <p:cNvSpPr txBox="1">
              <a:spLocks noChangeArrowheads="1"/>
            </p:cNvSpPr>
            <p:nvPr/>
          </p:nvSpPr>
          <p:spPr bwMode="auto">
            <a:xfrm>
              <a:off x="781" y="2808"/>
              <a:ext cx="65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chemeClr val="accent6">
                      <a:lumMod val="50000"/>
                    </a:schemeClr>
                  </a:solidFill>
                  <a:cs typeface="Calibri" pitchFamily="34" charset="0"/>
                </a:rPr>
                <a:t>Object 1</a:t>
              </a:r>
            </a:p>
          </p:txBody>
        </p:sp>
      </p:grpSp>
      <p:sp>
        <p:nvSpPr>
          <p:cNvPr id="7" name="Line 33"/>
          <p:cNvSpPr>
            <a:spLocks noChangeShapeType="1"/>
          </p:cNvSpPr>
          <p:nvPr/>
        </p:nvSpPr>
        <p:spPr bwMode="auto">
          <a:xfrm>
            <a:off x="4451101" y="3575050"/>
            <a:ext cx="0" cy="27432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 sz="160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Line 36"/>
          <p:cNvSpPr>
            <a:spLocks noChangeShapeType="1"/>
          </p:cNvSpPr>
          <p:nvPr/>
        </p:nvSpPr>
        <p:spPr bwMode="auto">
          <a:xfrm>
            <a:off x="4451101" y="4413250"/>
            <a:ext cx="2438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 sz="160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 Box 37"/>
          <p:cNvSpPr txBox="1">
            <a:spLocks noChangeArrowheads="1"/>
          </p:cNvSpPr>
          <p:nvPr/>
        </p:nvSpPr>
        <p:spPr bwMode="auto">
          <a:xfrm>
            <a:off x="5060701" y="4413250"/>
            <a:ext cx="13017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b="1">
                <a:solidFill>
                  <a:schemeClr val="accent6">
                    <a:lumMod val="50000"/>
                  </a:schemeClr>
                </a:solidFill>
                <a:cs typeface="Calibri" pitchFamily="34" charset="0"/>
              </a:rPr>
              <a:t>message 2</a:t>
            </a:r>
            <a:endParaRPr lang="en-AU" sz="1600" b="1">
              <a:solidFill>
                <a:schemeClr val="accent6">
                  <a:lumMod val="50000"/>
                </a:schemeClr>
              </a:solidFill>
              <a:cs typeface="Calibri" pitchFamily="34" charset="0"/>
            </a:endParaRPr>
          </a:p>
        </p:txBody>
      </p:sp>
      <p:sp>
        <p:nvSpPr>
          <p:cNvPr id="10" name="Line 39"/>
          <p:cNvSpPr>
            <a:spLocks noChangeShapeType="1"/>
          </p:cNvSpPr>
          <p:nvPr/>
        </p:nvSpPr>
        <p:spPr bwMode="auto">
          <a:xfrm>
            <a:off x="1860301" y="4108450"/>
            <a:ext cx="2590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 sz="160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 Box 40"/>
          <p:cNvSpPr txBox="1">
            <a:spLocks noChangeArrowheads="1"/>
          </p:cNvSpPr>
          <p:nvPr/>
        </p:nvSpPr>
        <p:spPr bwMode="auto">
          <a:xfrm>
            <a:off x="3022351" y="4089400"/>
            <a:ext cx="12303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b="1">
                <a:solidFill>
                  <a:schemeClr val="accent6">
                    <a:lumMod val="50000"/>
                  </a:schemeClr>
                </a:solidFill>
                <a:cs typeface="Calibri" pitchFamily="34" charset="0"/>
              </a:rPr>
              <a:t>message 1</a:t>
            </a:r>
            <a:endParaRPr lang="en-AU" sz="1600" b="1">
              <a:solidFill>
                <a:schemeClr val="accent6">
                  <a:lumMod val="50000"/>
                </a:schemeClr>
              </a:solidFill>
              <a:cs typeface="Calibri" pitchFamily="34" charset="0"/>
            </a:endParaRPr>
          </a:p>
        </p:txBody>
      </p:sp>
      <p:grpSp>
        <p:nvGrpSpPr>
          <p:cNvPr id="12" name="Group 42"/>
          <p:cNvGrpSpPr>
            <a:grpSpLocks/>
          </p:cNvGrpSpPr>
          <p:nvPr/>
        </p:nvGrpSpPr>
        <p:grpSpPr bwMode="auto">
          <a:xfrm>
            <a:off x="1385639" y="2402184"/>
            <a:ext cx="685800" cy="1512591"/>
            <a:chOff x="271" y="820"/>
            <a:chExt cx="480" cy="1312"/>
          </a:xfrm>
        </p:grpSpPr>
        <p:grpSp>
          <p:nvGrpSpPr>
            <p:cNvPr id="13" name="Group 43"/>
            <p:cNvGrpSpPr>
              <a:grpSpLocks/>
            </p:cNvGrpSpPr>
            <p:nvPr/>
          </p:nvGrpSpPr>
          <p:grpSpPr bwMode="auto">
            <a:xfrm>
              <a:off x="336" y="820"/>
              <a:ext cx="384" cy="1005"/>
              <a:chOff x="288" y="987"/>
              <a:chExt cx="528" cy="1269"/>
            </a:xfrm>
          </p:grpSpPr>
          <p:sp>
            <p:nvSpPr>
              <p:cNvPr id="15" name="Oval 44"/>
              <p:cNvSpPr>
                <a:spLocks noChangeArrowheads="1"/>
              </p:cNvSpPr>
              <p:nvPr/>
            </p:nvSpPr>
            <p:spPr bwMode="auto">
              <a:xfrm>
                <a:off x="432" y="987"/>
                <a:ext cx="250" cy="522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 sz="160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6" name="Line 45"/>
              <p:cNvSpPr>
                <a:spLocks noChangeShapeType="1"/>
              </p:cNvSpPr>
              <p:nvPr/>
            </p:nvSpPr>
            <p:spPr bwMode="auto">
              <a:xfrm>
                <a:off x="576" y="1392"/>
                <a:ext cx="0" cy="62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GB" sz="160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" name="Line 46"/>
              <p:cNvSpPr>
                <a:spLocks noChangeShapeType="1"/>
              </p:cNvSpPr>
              <p:nvPr/>
            </p:nvSpPr>
            <p:spPr bwMode="auto">
              <a:xfrm flipH="1">
                <a:off x="288" y="2016"/>
                <a:ext cx="288" cy="24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GB" sz="160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8" name="Line 47"/>
              <p:cNvSpPr>
                <a:spLocks noChangeShapeType="1"/>
              </p:cNvSpPr>
              <p:nvPr/>
            </p:nvSpPr>
            <p:spPr bwMode="auto">
              <a:xfrm>
                <a:off x="576" y="2016"/>
                <a:ext cx="192" cy="24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GB" sz="160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9" name="Line 48"/>
              <p:cNvSpPr>
                <a:spLocks noChangeShapeType="1"/>
              </p:cNvSpPr>
              <p:nvPr/>
            </p:nvSpPr>
            <p:spPr bwMode="auto">
              <a:xfrm>
                <a:off x="336" y="1584"/>
                <a:ext cx="48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GB" sz="160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14" name="Text Box 49"/>
            <p:cNvSpPr txBox="1">
              <a:spLocks noChangeArrowheads="1"/>
            </p:cNvSpPr>
            <p:nvPr/>
          </p:nvSpPr>
          <p:spPr bwMode="auto">
            <a:xfrm>
              <a:off x="271" y="1840"/>
              <a:ext cx="480" cy="29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accent6">
                      <a:lumMod val="50000"/>
                    </a:schemeClr>
                  </a:solidFill>
                  <a:cs typeface="Calibri" pitchFamily="34" charset="0"/>
                </a:rPr>
                <a:t>Actor</a:t>
              </a:r>
            </a:p>
          </p:txBody>
        </p:sp>
      </p:grpSp>
      <p:grpSp>
        <p:nvGrpSpPr>
          <p:cNvPr id="20" name="Group 53"/>
          <p:cNvGrpSpPr>
            <a:grpSpLocks/>
          </p:cNvGrpSpPr>
          <p:nvPr/>
        </p:nvGrpSpPr>
        <p:grpSpPr bwMode="auto">
          <a:xfrm>
            <a:off x="6432301" y="3079762"/>
            <a:ext cx="1219200" cy="358776"/>
            <a:chOff x="720" y="2808"/>
            <a:chExt cx="768" cy="226"/>
          </a:xfrm>
        </p:grpSpPr>
        <p:sp>
          <p:nvSpPr>
            <p:cNvPr id="21" name="Rectangle 54"/>
            <p:cNvSpPr>
              <a:spLocks noChangeArrowheads="1"/>
            </p:cNvSpPr>
            <p:nvPr/>
          </p:nvSpPr>
          <p:spPr bwMode="auto">
            <a:xfrm>
              <a:off x="720" y="2821"/>
              <a:ext cx="768" cy="213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Text Box 55"/>
            <p:cNvSpPr txBox="1">
              <a:spLocks noChangeArrowheads="1"/>
            </p:cNvSpPr>
            <p:nvPr/>
          </p:nvSpPr>
          <p:spPr bwMode="auto">
            <a:xfrm>
              <a:off x="770" y="2808"/>
              <a:ext cx="65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chemeClr val="accent6">
                      <a:lumMod val="50000"/>
                    </a:schemeClr>
                  </a:solidFill>
                  <a:cs typeface="Calibri" pitchFamily="34" charset="0"/>
                </a:rPr>
                <a:t>Object 2</a:t>
              </a:r>
            </a:p>
          </p:txBody>
        </p:sp>
      </p:grpSp>
      <p:sp>
        <p:nvSpPr>
          <p:cNvPr id="23" name="Line 56"/>
          <p:cNvSpPr>
            <a:spLocks noChangeShapeType="1"/>
          </p:cNvSpPr>
          <p:nvPr/>
        </p:nvSpPr>
        <p:spPr bwMode="auto">
          <a:xfrm>
            <a:off x="7041901" y="3575050"/>
            <a:ext cx="0" cy="22098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 sz="160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4" name="Group 63"/>
          <p:cNvGrpSpPr>
            <a:grpSpLocks/>
          </p:cNvGrpSpPr>
          <p:nvPr/>
        </p:nvGrpSpPr>
        <p:grpSpPr bwMode="auto">
          <a:xfrm>
            <a:off x="1174501" y="1441452"/>
            <a:ext cx="7239000" cy="369888"/>
            <a:chOff x="576" y="672"/>
            <a:chExt cx="4560" cy="233"/>
          </a:xfrm>
        </p:grpSpPr>
        <p:sp>
          <p:nvSpPr>
            <p:cNvPr id="25" name="Line 57"/>
            <p:cNvSpPr>
              <a:spLocks noChangeShapeType="1"/>
            </p:cNvSpPr>
            <p:nvPr/>
          </p:nvSpPr>
          <p:spPr bwMode="auto">
            <a:xfrm>
              <a:off x="1392" y="816"/>
              <a:ext cx="3744" cy="0"/>
            </a:xfrm>
            <a:prstGeom prst="line">
              <a:avLst/>
            </a:prstGeom>
            <a:noFill/>
            <a:ln w="76200">
              <a:solidFill>
                <a:schemeClr val="accent1">
                  <a:lumMod val="5000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6" name="Text Box 58"/>
            <p:cNvSpPr txBox="1">
              <a:spLocks noChangeArrowheads="1"/>
            </p:cNvSpPr>
            <p:nvPr/>
          </p:nvSpPr>
          <p:spPr bwMode="auto">
            <a:xfrm>
              <a:off x="576" y="672"/>
              <a:ext cx="864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b="1" dirty="0">
                  <a:solidFill>
                    <a:schemeClr val="accent6">
                      <a:lumMod val="50000"/>
                    </a:schemeClr>
                  </a:solidFill>
                  <a:cs typeface="Calibri" pitchFamily="34" charset="0"/>
                </a:rPr>
                <a:t>Objects</a:t>
              </a:r>
              <a:endParaRPr lang="en-AU" sz="1800" b="1" dirty="0">
                <a:solidFill>
                  <a:schemeClr val="accent6">
                    <a:lumMod val="50000"/>
                  </a:schemeClr>
                </a:solidFill>
                <a:cs typeface="Calibri" pitchFamily="34" charset="0"/>
              </a:endParaRPr>
            </a:p>
          </p:txBody>
        </p:sp>
      </p:grpSp>
      <p:grpSp>
        <p:nvGrpSpPr>
          <p:cNvPr id="27" name="Group 64"/>
          <p:cNvGrpSpPr>
            <a:grpSpLocks/>
          </p:cNvGrpSpPr>
          <p:nvPr/>
        </p:nvGrpSpPr>
        <p:grpSpPr bwMode="auto">
          <a:xfrm>
            <a:off x="107701" y="1746250"/>
            <a:ext cx="1371600" cy="4724400"/>
            <a:chOff x="-96" y="912"/>
            <a:chExt cx="864" cy="2976"/>
          </a:xfrm>
        </p:grpSpPr>
        <p:sp>
          <p:nvSpPr>
            <p:cNvPr id="28" name="Line 61"/>
            <p:cNvSpPr>
              <a:spLocks noChangeShapeType="1"/>
            </p:cNvSpPr>
            <p:nvPr/>
          </p:nvSpPr>
          <p:spPr bwMode="auto">
            <a:xfrm flipH="1">
              <a:off x="288" y="1200"/>
              <a:ext cx="0" cy="2688"/>
            </a:xfrm>
            <a:prstGeom prst="line">
              <a:avLst/>
            </a:prstGeom>
            <a:noFill/>
            <a:ln w="76200">
              <a:solidFill>
                <a:schemeClr val="accent1">
                  <a:lumMod val="5000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" name="Text Box 62"/>
            <p:cNvSpPr txBox="1">
              <a:spLocks noChangeArrowheads="1"/>
            </p:cNvSpPr>
            <p:nvPr/>
          </p:nvSpPr>
          <p:spPr bwMode="auto">
            <a:xfrm>
              <a:off x="-96" y="912"/>
              <a:ext cx="864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b="1" dirty="0">
                  <a:solidFill>
                    <a:schemeClr val="accent6">
                      <a:lumMod val="50000"/>
                    </a:schemeClr>
                  </a:solidFill>
                  <a:cs typeface="Calibri" pitchFamily="34" charset="0"/>
                </a:rPr>
                <a:t>Time</a:t>
              </a:r>
              <a:endParaRPr lang="en-AU" sz="1800" b="1" dirty="0">
                <a:solidFill>
                  <a:schemeClr val="accent6">
                    <a:lumMod val="50000"/>
                  </a:schemeClr>
                </a:solidFill>
                <a:cs typeface="Calibri" pitchFamily="34" charset="0"/>
              </a:endParaRPr>
            </a:p>
          </p:txBody>
        </p:sp>
      </p:grpSp>
      <p:sp>
        <p:nvSpPr>
          <p:cNvPr id="30" name="Text Box 65"/>
          <p:cNvSpPr txBox="1">
            <a:spLocks noChangeArrowheads="1"/>
          </p:cNvSpPr>
          <p:nvPr/>
        </p:nvSpPr>
        <p:spPr bwMode="auto">
          <a:xfrm>
            <a:off x="6813301" y="5632450"/>
            <a:ext cx="381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chemeClr val="accent6">
                    <a:lumMod val="50000"/>
                  </a:schemeClr>
                </a:solidFill>
                <a:cs typeface="Calibri" pitchFamily="34" charset="0"/>
              </a:rPr>
              <a:t>X</a:t>
            </a:r>
            <a:endParaRPr lang="en-AU" sz="1600">
              <a:solidFill>
                <a:schemeClr val="accent6">
                  <a:lumMod val="50000"/>
                </a:schemeClr>
              </a:solidFill>
              <a:cs typeface="Calibri" pitchFamily="34" charset="0"/>
            </a:endParaRPr>
          </a:p>
        </p:txBody>
      </p:sp>
      <p:sp>
        <p:nvSpPr>
          <p:cNvPr id="31" name="Line 66"/>
          <p:cNvSpPr>
            <a:spLocks noChangeShapeType="1"/>
          </p:cNvSpPr>
          <p:nvPr/>
        </p:nvSpPr>
        <p:spPr bwMode="auto">
          <a:xfrm>
            <a:off x="1784101" y="3879850"/>
            <a:ext cx="0" cy="23622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 sz="160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Line 67"/>
          <p:cNvSpPr>
            <a:spLocks noChangeShapeType="1"/>
          </p:cNvSpPr>
          <p:nvPr/>
        </p:nvSpPr>
        <p:spPr bwMode="auto">
          <a:xfrm>
            <a:off x="1860301" y="4794250"/>
            <a:ext cx="2590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 sz="160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Text Box 68"/>
          <p:cNvSpPr txBox="1">
            <a:spLocks noChangeArrowheads="1"/>
          </p:cNvSpPr>
          <p:nvPr/>
        </p:nvSpPr>
        <p:spPr bwMode="auto">
          <a:xfrm>
            <a:off x="2298451" y="4870450"/>
            <a:ext cx="1143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b="1">
                <a:solidFill>
                  <a:schemeClr val="accent6">
                    <a:lumMod val="50000"/>
                  </a:schemeClr>
                </a:solidFill>
                <a:cs typeface="Calibri" pitchFamily="34" charset="0"/>
              </a:rPr>
              <a:t>message 3</a:t>
            </a:r>
            <a:endParaRPr lang="en-AU" sz="1600" b="1">
              <a:solidFill>
                <a:schemeClr val="accent6">
                  <a:lumMod val="50000"/>
                </a:schemeClr>
              </a:solidFill>
              <a:cs typeface="Calibri" pitchFamily="34" charset="0"/>
            </a:endParaRPr>
          </a:p>
        </p:txBody>
      </p:sp>
      <p:sp>
        <p:nvSpPr>
          <p:cNvPr id="34" name="Rectangle 69"/>
          <p:cNvSpPr>
            <a:spLocks noChangeArrowheads="1"/>
          </p:cNvSpPr>
          <p:nvPr/>
        </p:nvSpPr>
        <p:spPr bwMode="auto">
          <a:xfrm>
            <a:off x="6889501" y="4165888"/>
            <a:ext cx="304800" cy="493127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 sz="160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5" name="Group 73"/>
          <p:cNvGrpSpPr>
            <a:grpSpLocks/>
          </p:cNvGrpSpPr>
          <p:nvPr/>
        </p:nvGrpSpPr>
        <p:grpSpPr bwMode="auto">
          <a:xfrm>
            <a:off x="6813301" y="5746744"/>
            <a:ext cx="2438400" cy="358775"/>
            <a:chOff x="4128" y="3096"/>
            <a:chExt cx="1536" cy="226"/>
          </a:xfrm>
        </p:grpSpPr>
        <p:sp>
          <p:nvSpPr>
            <p:cNvPr id="36" name="Text Box 70"/>
            <p:cNvSpPr txBox="1">
              <a:spLocks noChangeArrowheads="1"/>
            </p:cNvSpPr>
            <p:nvPr/>
          </p:nvSpPr>
          <p:spPr bwMode="auto">
            <a:xfrm>
              <a:off x="4704" y="3096"/>
              <a:ext cx="960" cy="21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chemeClr val="accent6">
                      <a:lumMod val="50000"/>
                    </a:schemeClr>
                  </a:solidFill>
                  <a:cs typeface="Calibri" pitchFamily="34" charset="0"/>
                </a:rPr>
                <a:t>Destruction</a:t>
              </a:r>
              <a:endParaRPr lang="en-AU" sz="1600" b="1">
                <a:solidFill>
                  <a:schemeClr val="accent6">
                    <a:lumMod val="50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37" name="Line 71"/>
            <p:cNvSpPr>
              <a:spLocks noChangeShapeType="1"/>
            </p:cNvSpPr>
            <p:nvPr/>
          </p:nvSpPr>
          <p:spPr bwMode="auto">
            <a:xfrm flipH="1">
              <a:off x="4368" y="3216"/>
              <a:ext cx="336" cy="0"/>
            </a:xfrm>
            <a:prstGeom prst="line">
              <a:avLst/>
            </a:prstGeom>
            <a:noFill/>
            <a:ln w="57150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Rectangle 72"/>
            <p:cNvSpPr>
              <a:spLocks noChangeArrowheads="1"/>
            </p:cNvSpPr>
            <p:nvPr/>
          </p:nvSpPr>
          <p:spPr bwMode="auto">
            <a:xfrm>
              <a:off x="4128" y="3109"/>
              <a:ext cx="116" cy="21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39" name="Group 96"/>
          <p:cNvGrpSpPr>
            <a:grpSpLocks/>
          </p:cNvGrpSpPr>
          <p:nvPr/>
        </p:nvGrpSpPr>
        <p:grpSpPr bwMode="auto">
          <a:xfrm>
            <a:off x="6813301" y="4184645"/>
            <a:ext cx="2438400" cy="396875"/>
            <a:chOff x="4128" y="2448"/>
            <a:chExt cx="1536" cy="250"/>
          </a:xfrm>
        </p:grpSpPr>
        <p:sp>
          <p:nvSpPr>
            <p:cNvPr id="40" name="Text Box 75"/>
            <p:cNvSpPr txBox="1">
              <a:spLocks noChangeArrowheads="1"/>
            </p:cNvSpPr>
            <p:nvPr/>
          </p:nvSpPr>
          <p:spPr bwMode="auto">
            <a:xfrm>
              <a:off x="4655" y="2448"/>
              <a:ext cx="1009" cy="21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chemeClr val="accent6">
                      <a:lumMod val="50000"/>
                    </a:schemeClr>
                  </a:solidFill>
                  <a:cs typeface="Calibri" pitchFamily="34" charset="0"/>
                </a:rPr>
                <a:t>Activation time</a:t>
              </a:r>
              <a:endParaRPr lang="en-AU" sz="1600" b="1">
                <a:solidFill>
                  <a:schemeClr val="accent6">
                    <a:lumMod val="50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41" name="Line 76"/>
            <p:cNvSpPr>
              <a:spLocks noChangeShapeType="1"/>
            </p:cNvSpPr>
            <p:nvPr/>
          </p:nvSpPr>
          <p:spPr bwMode="auto">
            <a:xfrm flipH="1">
              <a:off x="4416" y="2563"/>
              <a:ext cx="227" cy="5"/>
            </a:xfrm>
            <a:prstGeom prst="line">
              <a:avLst/>
            </a:prstGeom>
            <a:noFill/>
            <a:ln w="57150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2" name="Rectangle 77"/>
            <p:cNvSpPr>
              <a:spLocks noChangeArrowheads="1"/>
            </p:cNvSpPr>
            <p:nvPr/>
          </p:nvSpPr>
          <p:spPr bwMode="auto">
            <a:xfrm>
              <a:off x="4128" y="2485"/>
              <a:ext cx="288" cy="21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43" name="Group 97"/>
          <p:cNvGrpSpPr>
            <a:grpSpLocks/>
          </p:cNvGrpSpPr>
          <p:nvPr/>
        </p:nvGrpSpPr>
        <p:grpSpPr bwMode="auto">
          <a:xfrm>
            <a:off x="4298701" y="4814888"/>
            <a:ext cx="1765300" cy="1079500"/>
            <a:chOff x="2544" y="2845"/>
            <a:chExt cx="1112" cy="680"/>
          </a:xfrm>
        </p:grpSpPr>
        <p:sp>
          <p:nvSpPr>
            <p:cNvPr id="44" name="Text Box 78"/>
            <p:cNvSpPr txBox="1">
              <a:spLocks noChangeArrowheads="1"/>
            </p:cNvSpPr>
            <p:nvPr/>
          </p:nvSpPr>
          <p:spPr bwMode="auto">
            <a:xfrm>
              <a:off x="3024" y="3312"/>
              <a:ext cx="632" cy="21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chemeClr val="accent6">
                      <a:lumMod val="50000"/>
                    </a:schemeClr>
                  </a:solidFill>
                  <a:cs typeface="Calibri" pitchFamily="34" charset="0"/>
                </a:rPr>
                <a:t>Lifeline</a:t>
              </a:r>
              <a:endParaRPr lang="en-AU" sz="1600" b="1">
                <a:solidFill>
                  <a:schemeClr val="accent6">
                    <a:lumMod val="50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45" name="Line 79"/>
            <p:cNvSpPr>
              <a:spLocks noChangeShapeType="1"/>
            </p:cNvSpPr>
            <p:nvPr/>
          </p:nvSpPr>
          <p:spPr bwMode="auto">
            <a:xfrm flipH="1">
              <a:off x="2736" y="3408"/>
              <a:ext cx="288" cy="0"/>
            </a:xfrm>
            <a:prstGeom prst="line">
              <a:avLst/>
            </a:prstGeom>
            <a:noFill/>
            <a:ln w="57150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6" name="Rectangle 80"/>
            <p:cNvSpPr>
              <a:spLocks noChangeArrowheads="1"/>
            </p:cNvSpPr>
            <p:nvPr/>
          </p:nvSpPr>
          <p:spPr bwMode="auto">
            <a:xfrm>
              <a:off x="2544" y="2845"/>
              <a:ext cx="192" cy="21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47" name="Group 100"/>
          <p:cNvGrpSpPr>
            <a:grpSpLocks/>
          </p:cNvGrpSpPr>
          <p:nvPr/>
        </p:nvGrpSpPr>
        <p:grpSpPr bwMode="auto">
          <a:xfrm>
            <a:off x="2317501" y="4130677"/>
            <a:ext cx="1744663" cy="1839913"/>
            <a:chOff x="1296" y="2414"/>
            <a:chExt cx="1099" cy="1159"/>
          </a:xfrm>
        </p:grpSpPr>
        <p:sp>
          <p:nvSpPr>
            <p:cNvPr id="48" name="Text Box 81"/>
            <p:cNvSpPr txBox="1">
              <a:spLocks noChangeArrowheads="1"/>
            </p:cNvSpPr>
            <p:nvPr/>
          </p:nvSpPr>
          <p:spPr bwMode="auto">
            <a:xfrm>
              <a:off x="1392" y="3360"/>
              <a:ext cx="960" cy="21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accent6">
                      <a:lumMod val="50000"/>
                    </a:schemeClr>
                  </a:solidFill>
                  <a:cs typeface="Calibri" pitchFamily="34" charset="0"/>
                </a:rPr>
                <a:t>Messages</a:t>
              </a:r>
              <a:endParaRPr lang="en-AU" sz="1600" b="1">
                <a:solidFill>
                  <a:schemeClr val="accent6">
                    <a:lumMod val="50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49" name="Line 82"/>
            <p:cNvSpPr>
              <a:spLocks noChangeShapeType="1"/>
            </p:cNvSpPr>
            <p:nvPr/>
          </p:nvSpPr>
          <p:spPr bwMode="auto">
            <a:xfrm flipV="1">
              <a:off x="1680" y="3103"/>
              <a:ext cx="1" cy="257"/>
            </a:xfrm>
            <a:prstGeom prst="line">
              <a:avLst/>
            </a:prstGeom>
            <a:noFill/>
            <a:ln w="57150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0" name="Rectangle 83"/>
            <p:cNvSpPr>
              <a:spLocks noChangeArrowheads="1"/>
            </p:cNvSpPr>
            <p:nvPr/>
          </p:nvSpPr>
          <p:spPr bwMode="auto">
            <a:xfrm>
              <a:off x="1296" y="2893"/>
              <a:ext cx="624" cy="21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1" name="Rectangle 84"/>
            <p:cNvSpPr>
              <a:spLocks noChangeArrowheads="1"/>
            </p:cNvSpPr>
            <p:nvPr/>
          </p:nvSpPr>
          <p:spPr bwMode="auto">
            <a:xfrm>
              <a:off x="1771" y="2414"/>
              <a:ext cx="624" cy="21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2" name="Line 85"/>
            <p:cNvSpPr>
              <a:spLocks noChangeShapeType="1"/>
            </p:cNvSpPr>
            <p:nvPr/>
          </p:nvSpPr>
          <p:spPr bwMode="auto">
            <a:xfrm flipH="1" flipV="1">
              <a:off x="2064" y="2592"/>
              <a:ext cx="0" cy="768"/>
            </a:xfrm>
            <a:prstGeom prst="line">
              <a:avLst/>
            </a:prstGeom>
            <a:noFill/>
            <a:ln w="57150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53" name="Group 98"/>
          <p:cNvGrpSpPr>
            <a:grpSpLocks/>
          </p:cNvGrpSpPr>
          <p:nvPr/>
        </p:nvGrpSpPr>
        <p:grpSpPr bwMode="auto">
          <a:xfrm>
            <a:off x="3765301" y="2203449"/>
            <a:ext cx="3962400" cy="1235075"/>
            <a:chOff x="2208" y="1200"/>
            <a:chExt cx="2496" cy="778"/>
          </a:xfrm>
        </p:grpSpPr>
        <p:sp>
          <p:nvSpPr>
            <p:cNvPr id="54" name="Text Box 87"/>
            <p:cNvSpPr txBox="1">
              <a:spLocks noChangeArrowheads="1"/>
            </p:cNvSpPr>
            <p:nvPr/>
          </p:nvSpPr>
          <p:spPr bwMode="auto">
            <a:xfrm>
              <a:off x="2304" y="1200"/>
              <a:ext cx="2304" cy="21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accent6">
                      <a:lumMod val="50000"/>
                    </a:schemeClr>
                  </a:solidFill>
                  <a:cs typeface="Calibri" pitchFamily="34" charset="0"/>
                </a:rPr>
                <a:t>Objects from classes in class diagram</a:t>
              </a:r>
              <a:endParaRPr lang="en-AU" sz="1600" b="1">
                <a:solidFill>
                  <a:schemeClr val="accent6">
                    <a:lumMod val="50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55" name="Line 88"/>
            <p:cNvSpPr>
              <a:spLocks noChangeShapeType="1"/>
            </p:cNvSpPr>
            <p:nvPr/>
          </p:nvSpPr>
          <p:spPr bwMode="auto">
            <a:xfrm flipH="1">
              <a:off x="3456" y="1440"/>
              <a:ext cx="0" cy="192"/>
            </a:xfrm>
            <a:prstGeom prst="line">
              <a:avLst/>
            </a:prstGeom>
            <a:noFill/>
            <a:ln w="57150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" name="Rectangle 89"/>
            <p:cNvSpPr>
              <a:spLocks noChangeArrowheads="1"/>
            </p:cNvSpPr>
            <p:nvPr/>
          </p:nvSpPr>
          <p:spPr bwMode="auto">
            <a:xfrm>
              <a:off x="2208" y="1765"/>
              <a:ext cx="2496" cy="21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57" name="Group 99"/>
          <p:cNvGrpSpPr>
            <a:grpSpLocks/>
          </p:cNvGrpSpPr>
          <p:nvPr/>
        </p:nvGrpSpPr>
        <p:grpSpPr bwMode="auto">
          <a:xfrm>
            <a:off x="1403101" y="1898650"/>
            <a:ext cx="2362200" cy="1465263"/>
            <a:chOff x="720" y="1008"/>
            <a:chExt cx="1488" cy="923"/>
          </a:xfrm>
        </p:grpSpPr>
        <p:sp>
          <p:nvSpPr>
            <p:cNvPr id="58" name="Text Box 90"/>
            <p:cNvSpPr txBox="1">
              <a:spLocks noChangeArrowheads="1"/>
            </p:cNvSpPr>
            <p:nvPr/>
          </p:nvSpPr>
          <p:spPr bwMode="auto">
            <a:xfrm>
              <a:off x="1248" y="1008"/>
              <a:ext cx="960" cy="52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chemeClr val="accent6">
                      <a:lumMod val="50000"/>
                    </a:schemeClr>
                  </a:solidFill>
                  <a:cs typeface="Calibri" pitchFamily="34" charset="0"/>
                </a:rPr>
                <a:t>Actor interacting with use case</a:t>
              </a:r>
              <a:endParaRPr lang="en-AU" sz="1600" b="1">
                <a:solidFill>
                  <a:schemeClr val="accent6">
                    <a:lumMod val="50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59" name="Rectangle 92"/>
            <p:cNvSpPr>
              <a:spLocks noChangeArrowheads="1"/>
            </p:cNvSpPr>
            <p:nvPr/>
          </p:nvSpPr>
          <p:spPr bwMode="auto">
            <a:xfrm>
              <a:off x="720" y="1693"/>
              <a:ext cx="432" cy="213"/>
            </a:xfrm>
            <a:prstGeom prst="rect">
              <a:avLst/>
            </a:prstGeom>
            <a:noFill/>
            <a:ln w="38100">
              <a:solidFill>
                <a:srgbClr val="00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0" name="Line 94"/>
            <p:cNvSpPr>
              <a:spLocks noChangeShapeType="1"/>
            </p:cNvSpPr>
            <p:nvPr/>
          </p:nvSpPr>
          <p:spPr bwMode="auto">
            <a:xfrm flipH="1">
              <a:off x="1152" y="1931"/>
              <a:ext cx="576" cy="0"/>
            </a:xfrm>
            <a:prstGeom prst="line">
              <a:avLst/>
            </a:prstGeom>
            <a:noFill/>
            <a:ln w="57150">
              <a:solidFill>
                <a:srgbClr val="00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1" name="Line 95"/>
            <p:cNvSpPr>
              <a:spLocks noChangeShapeType="1"/>
            </p:cNvSpPr>
            <p:nvPr/>
          </p:nvSpPr>
          <p:spPr bwMode="auto">
            <a:xfrm flipV="1">
              <a:off x="1728" y="1595"/>
              <a:ext cx="0" cy="336"/>
            </a:xfrm>
            <a:prstGeom prst="line">
              <a:avLst/>
            </a:prstGeom>
            <a:noFill/>
            <a:ln w="57150">
              <a:solidFill>
                <a:srgbClr val="0099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160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28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Messages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600" b="1" dirty="0"/>
              <a:t>A message that goes from one object to another goes from one object's lifeline to the other object's lifeline. </a:t>
            </a:r>
          </a:p>
          <a:p>
            <a:pPr marL="0" indent="0">
              <a:buNone/>
            </a:pPr>
            <a:r>
              <a:rPr lang="en-US" sz="3600" b="1" u="sng" dirty="0">
                <a:solidFill>
                  <a:srgbClr val="C00000"/>
                </a:solidFill>
              </a:rPr>
              <a:t>Message Types 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b="1" dirty="0"/>
              <a:t>Simple</a:t>
            </a:r>
            <a:r>
              <a:rPr lang="en-US" sz="3200" dirty="0"/>
              <a:t> </a:t>
            </a:r>
          </a:p>
          <a:p>
            <a:pPr marL="0" indent="0">
              <a:buNone/>
            </a:pPr>
            <a:r>
              <a:rPr lang="en-US" sz="3600" b="1" dirty="0" smtClean="0"/>
              <a:t>	This </a:t>
            </a:r>
            <a:r>
              <a:rPr lang="en-US" sz="3600" b="1" dirty="0"/>
              <a:t>is a transfer of control from one object to </a:t>
            </a:r>
            <a:r>
              <a:rPr lang="en-US" sz="3600" b="1" dirty="0" smtClean="0"/>
              <a:t>	another</a:t>
            </a:r>
            <a:r>
              <a:rPr lang="en-US" sz="3600" b="1" dirty="0"/>
              <a:t>. 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b="1" dirty="0"/>
              <a:t>Synchronous</a:t>
            </a:r>
            <a:r>
              <a:rPr lang="en-US" sz="3200" dirty="0"/>
              <a:t> </a:t>
            </a:r>
          </a:p>
          <a:p>
            <a:pPr marL="0" indent="0">
              <a:buNone/>
            </a:pPr>
            <a:r>
              <a:rPr lang="en-US" sz="3600" b="1" dirty="0" smtClean="0"/>
              <a:t>	If </a:t>
            </a:r>
            <a:r>
              <a:rPr lang="en-US" sz="3600" b="1" dirty="0"/>
              <a:t>an object sends a synchronous message, it waits </a:t>
            </a:r>
            <a:r>
              <a:rPr lang="en-US" sz="3600" b="1" dirty="0" smtClean="0"/>
              <a:t>	for </a:t>
            </a:r>
            <a:r>
              <a:rPr lang="en-US" sz="3600" b="1" dirty="0"/>
              <a:t>an answer to that message before it proceeds </a:t>
            </a:r>
            <a:r>
              <a:rPr lang="en-US" sz="3600" b="1" dirty="0" smtClean="0"/>
              <a:t>	with </a:t>
            </a:r>
            <a:r>
              <a:rPr lang="en-US" sz="3600" b="1" dirty="0"/>
              <a:t>its business. 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b="1" dirty="0"/>
              <a:t>Asynchronous </a:t>
            </a:r>
          </a:p>
          <a:p>
            <a:pPr marL="0" indent="0">
              <a:buNone/>
            </a:pPr>
            <a:r>
              <a:rPr lang="en-US" sz="3600" b="1" dirty="0" smtClean="0"/>
              <a:t>	If </a:t>
            </a:r>
            <a:r>
              <a:rPr lang="en-US" sz="3600" b="1" dirty="0"/>
              <a:t>an object sends an asynchronous message, it </a:t>
            </a:r>
            <a:r>
              <a:rPr lang="en-US" sz="3600" b="1" dirty="0" smtClean="0"/>
              <a:t>	doesn't </a:t>
            </a:r>
            <a:r>
              <a:rPr lang="en-US" sz="3600" b="1" dirty="0"/>
              <a:t>wait for an answer before it proceeds.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6" descr="http://odl-skopje.etf.ukim.edu.mk/uml-help/html/images/day03/arrow-simple.GIF"/>
          <p:cNvPicPr>
            <a:picLocks noChangeAspect="1" noChangeArrowheads="1"/>
          </p:cNvPicPr>
          <p:nvPr/>
        </p:nvPicPr>
        <p:blipFill>
          <a:blip r:embed="rId3" r:link="rId4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461" y="2608263"/>
            <a:ext cx="13430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http://odl-skopje.etf.ukim.edu.mk/uml-help/html/images/day03/arrow-sync.GIF"/>
          <p:cNvPicPr>
            <a:picLocks noChangeAspect="1" noChangeArrowheads="1"/>
          </p:cNvPicPr>
          <p:nvPr/>
        </p:nvPicPr>
        <p:blipFill>
          <a:blip r:embed="rId5" r:link="rId6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724" y="3781425"/>
            <a:ext cx="140335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4" descr="arrow-async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686" y="5170488"/>
            <a:ext cx="1435100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79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Time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dirty="0"/>
              <a:t>Time starts at the top and progresses toward the bottom. A message that's closer to the top occurs earlier in time than a message that's closer to the bottom.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024063" y="3650729"/>
            <a:ext cx="4770437" cy="3384550"/>
            <a:chOff x="1224" y="1768"/>
            <a:chExt cx="3005" cy="2132"/>
          </a:xfrm>
        </p:grpSpPr>
        <p:pic>
          <p:nvPicPr>
            <p:cNvPr id="5" name="Picture 4" descr="object-lifeline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CFEFC"/>
                </a:clrFrom>
                <a:clrTo>
                  <a:srgbClr val="FCFE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4" y="1768"/>
              <a:ext cx="3005" cy="2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186" y="3204"/>
              <a:ext cx="142" cy="60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2202" y="3338"/>
              <a:ext cx="102" cy="0"/>
            </a:xfrm>
            <a:prstGeom prst="line">
              <a:avLst/>
            </a:prstGeom>
            <a:noFill/>
            <a:ln w="57150">
              <a:solidFill>
                <a:srgbClr val="E4FBC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2249" y="3219"/>
              <a:ext cx="8" cy="127"/>
            </a:xfrm>
            <a:prstGeom prst="line">
              <a:avLst/>
            </a:prstGeom>
            <a:noFill/>
            <a:ln w="76200">
              <a:solidFill>
                <a:srgbClr val="E4FBC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251325" y="6493942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Recursion</a:t>
            </a:r>
          </a:p>
        </p:txBody>
      </p:sp>
    </p:spTree>
    <p:extLst>
      <p:ext uri="{BB962C8B-B14F-4D97-AF65-F5344CB8AC3E}">
        <p14:creationId xmlns:p14="http://schemas.microsoft.com/office/powerpoint/2010/main" val="142656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Example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b="1" dirty="0"/>
              <a:t>Simplest Scenario</a:t>
            </a:r>
          </a:p>
          <a:p>
            <a:endParaRPr lang="en-GB" dirty="0"/>
          </a:p>
        </p:txBody>
      </p:sp>
      <p:graphicFrame>
        <p:nvGraphicFramePr>
          <p:cNvPr id="4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635980"/>
              </p:ext>
            </p:extLst>
          </p:nvPr>
        </p:nvGraphicFramePr>
        <p:xfrm>
          <a:off x="610741" y="2426767"/>
          <a:ext cx="8340725" cy="3147378"/>
        </p:xfrm>
        <a:graphic>
          <a:graphicData uri="http://schemas.openxmlformats.org/drawingml/2006/table">
            <a:tbl>
              <a:tblPr rtl="1">
                <a:tableStyleId>{5DA37D80-6434-44D0-A028-1B22A696006F}</a:tableStyleId>
              </a:tblPr>
              <a:tblGrid>
                <a:gridCol w="7672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8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The customer inserts money in the money slot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The customer makes a selection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5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The money travels to the register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The register checks to see whether the selected product is in the dispenser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The register updates its cash reserve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The register has a dispenser deliver the product to the front of the machine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353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Example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709871" y="2354759"/>
            <a:ext cx="7769225" cy="3392487"/>
            <a:chOff x="395" y="1538"/>
            <a:chExt cx="4894" cy="2137"/>
          </a:xfrm>
        </p:grpSpPr>
        <p:pic>
          <p:nvPicPr>
            <p:cNvPr id="6" name="Picture 4" descr="sequenceDiagram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CFEFC"/>
                </a:clrFrom>
                <a:clrTo>
                  <a:srgbClr val="FCFE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" y="1538"/>
              <a:ext cx="4894" cy="2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3590" y="3014"/>
              <a:ext cx="11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3594" y="2790"/>
              <a:ext cx="111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1600" b="1">
                  <a:solidFill>
                    <a:schemeClr val="bg1"/>
                  </a:solidFill>
                </a:rPr>
                <a:t>Send (Selection)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9753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Example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dirty="0"/>
              <a:t>For the </a:t>
            </a:r>
            <a:r>
              <a:rPr lang="en-US" sz="3600" b="1" dirty="0" smtClean="0"/>
              <a:t>incorrect-amount-of-money scenario</a:t>
            </a:r>
            <a:endParaRPr lang="en-US" sz="3600" b="1" dirty="0"/>
          </a:p>
          <a:p>
            <a:endParaRPr lang="en-GB" dirty="0"/>
          </a:p>
        </p:txBody>
      </p:sp>
      <p:graphicFrame>
        <p:nvGraphicFramePr>
          <p:cNvPr id="6" name="Group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995756"/>
              </p:ext>
            </p:extLst>
          </p:nvPr>
        </p:nvGraphicFramePr>
        <p:xfrm>
          <a:off x="466725" y="2354759"/>
          <a:ext cx="8602663" cy="3646489"/>
        </p:xfrm>
        <a:graphic>
          <a:graphicData uri="http://schemas.openxmlformats.org/drawingml/2006/table">
            <a:tbl>
              <a:tblPr rtl="1">
                <a:tableStyleId>{5DA37D80-6434-44D0-A028-1B22A696006F}</a:tableStyleId>
              </a:tblPr>
              <a:tblGrid>
                <a:gridCol w="7913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2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  <a:cs typeface="Calibri" pitchFamily="34" charset="0"/>
                        </a:rPr>
                        <a:t>The register checks customer's input with the price of the product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4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  <a:cs typeface="Calibri" pitchFamily="34" charset="0"/>
                        </a:rPr>
                        <a:t>If the amount is greater than the price, the difference is calculated, and register checks its cash reserve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4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itchFamily="34" charset="0"/>
                          <a:cs typeface="Calibri" pitchFamily="34" charset="0"/>
                        </a:rPr>
                        <a:t>If the difference is present in the cash reserve, the register returns the change to the customer and everything proceeds as before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70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  <a:cs typeface="Calibri" pitchFamily="34" charset="0"/>
                        </a:rPr>
                        <a:t>Other way, the register returns the input amount and displays a message that prompts the customer for the correct amount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54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  <a:cs typeface="Calibri" pitchFamily="34" charset="0"/>
                        </a:rPr>
                        <a:t>If the amount is less than the price, the register does nothing and the machine waits for more money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  <a:cs typeface="Calibri" pitchFamily="34" charset="0"/>
                        </a:rPr>
                        <a:t>5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9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Example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dirty="0"/>
              <a:t>For the </a:t>
            </a:r>
            <a:r>
              <a:rPr lang="en-US" sz="3600" b="1" dirty="0" smtClean="0"/>
              <a:t>incorrect-amount-of-money scenario</a:t>
            </a:r>
            <a:endParaRPr lang="en-US" sz="3600" b="1" dirty="0"/>
          </a:p>
          <a:p>
            <a:endParaRPr lang="en-GB" dirty="0"/>
          </a:p>
        </p:txBody>
      </p:sp>
      <p:pic>
        <p:nvPicPr>
          <p:cNvPr id="5" name="Picture 6" descr="sequenceDiagram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2566988"/>
            <a:ext cx="8439150" cy="4052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37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ashe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Dashes</Template>
  <TotalTime>55</TotalTime>
  <Words>624</Words>
  <Application>Microsoft Office PowerPoint</Application>
  <PresentationFormat>Custom</PresentationFormat>
  <Paragraphs>123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Adobe Fan Heiti Std B</vt:lpstr>
      <vt:lpstr>Calibri</vt:lpstr>
      <vt:lpstr>Eras Bold ITC</vt:lpstr>
      <vt:lpstr>Times New Roman</vt:lpstr>
      <vt:lpstr>Wingdings</vt:lpstr>
      <vt:lpstr>Wingdings 3</vt:lpstr>
      <vt:lpstr>Dashes</vt:lpstr>
      <vt:lpstr>Sequence diagrams Components</vt:lpstr>
      <vt:lpstr>Objects</vt:lpstr>
      <vt:lpstr>Sequence diagram notation</vt:lpstr>
      <vt:lpstr>Messages</vt:lpstr>
      <vt:lpstr>Time</vt:lpstr>
      <vt:lpstr>Example</vt:lpstr>
      <vt:lpstr>Example</vt:lpstr>
      <vt:lpstr>Example</vt:lpstr>
      <vt:lpstr>Example</vt:lpstr>
      <vt:lpstr>Example</vt:lpstr>
      <vt:lpstr>Example</vt:lpstr>
      <vt:lpstr>Approach to creating sequence diagrams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Best</cp:lastModifiedBy>
  <cp:revision>19</cp:revision>
  <dcterms:created xsi:type="dcterms:W3CDTF">2010-12-26T05:58:43Z</dcterms:created>
  <dcterms:modified xsi:type="dcterms:W3CDTF">2023-09-28T14:29:23Z</dcterms:modified>
</cp:coreProperties>
</file>