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sldIdLst>
    <p:sldId id="275" r:id="rId2"/>
    <p:sldId id="276" r:id="rId3"/>
    <p:sldId id="277" r:id="rId4"/>
    <p:sldId id="278" r:id="rId5"/>
    <p:sldId id="279" r:id="rId6"/>
    <p:sldId id="280" r:id="rId7"/>
    <p:sldId id="281" r:id="rId8"/>
    <p:sldId id="282" r:id="rId9"/>
    <p:sldId id="283" r:id="rId10"/>
    <p:sldId id="284" r:id="rId11"/>
    <p:sldId id="285" r:id="rId12"/>
    <p:sldId id="286" r:id="rId13"/>
    <p:sldId id="289" r:id="rId14"/>
    <p:sldId id="287" r:id="rId15"/>
  </p:sldIdLst>
  <p:sldSz cx="10150475" cy="7589838"/>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390">
          <p15:clr>
            <a:srgbClr val="A4A3A4"/>
          </p15:clr>
        </p15:guide>
        <p15:guide id="2" pos="319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428" y="66"/>
      </p:cViewPr>
      <p:guideLst>
        <p:guide orient="horz" pos="2390"/>
        <p:guide pos="319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96FA77-28C4-4574-9122-3997D4234B20}" type="datetimeFigureOut">
              <a:rPr lang="en-GB" smtClean="0"/>
              <a:t>17/09/2023</a:t>
            </a:fld>
            <a:endParaRPr lang="en-GB"/>
          </a:p>
        </p:txBody>
      </p:sp>
      <p:sp>
        <p:nvSpPr>
          <p:cNvPr id="4" name="Slide Image Placeholder 3"/>
          <p:cNvSpPr>
            <a:spLocks noGrp="1" noRot="1" noChangeAspect="1"/>
          </p:cNvSpPr>
          <p:nvPr>
            <p:ph type="sldImg" idx="2"/>
          </p:nvPr>
        </p:nvSpPr>
        <p:spPr>
          <a:xfrm>
            <a:off x="1136650" y="685800"/>
            <a:ext cx="45847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153269-68F2-4ECF-A9AA-3D97A05FE72E}" type="slidenum">
              <a:rPr lang="en-GB" smtClean="0"/>
              <a:t>‹#›</a:t>
            </a:fld>
            <a:endParaRPr lang="en-GB"/>
          </a:p>
        </p:txBody>
      </p:sp>
    </p:spTree>
    <p:extLst>
      <p:ext uri="{BB962C8B-B14F-4D97-AF65-F5344CB8AC3E}">
        <p14:creationId xmlns:p14="http://schemas.microsoft.com/office/powerpoint/2010/main" val="2033796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4153269-68F2-4ECF-A9AA-3D97A05FE72E}" type="slidenum">
              <a:rPr lang="en-GB" smtClean="0"/>
              <a:t>2</a:t>
            </a:fld>
            <a:endParaRPr lang="en-GB"/>
          </a:p>
        </p:txBody>
      </p:sp>
    </p:spTree>
    <p:extLst>
      <p:ext uri="{BB962C8B-B14F-4D97-AF65-F5344CB8AC3E}">
        <p14:creationId xmlns:p14="http://schemas.microsoft.com/office/powerpoint/2010/main" val="568598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4153269-68F2-4ECF-A9AA-3D97A05FE72E}" type="slidenum">
              <a:rPr lang="en-GB" smtClean="0"/>
              <a:t>6</a:t>
            </a:fld>
            <a:endParaRPr lang="en-GB"/>
          </a:p>
        </p:txBody>
      </p:sp>
    </p:spTree>
    <p:extLst>
      <p:ext uri="{BB962C8B-B14F-4D97-AF65-F5344CB8AC3E}">
        <p14:creationId xmlns:p14="http://schemas.microsoft.com/office/powerpoint/2010/main" val="526941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4153269-68F2-4ECF-A9AA-3D97A05FE72E}" type="slidenum">
              <a:rPr lang="en-GB" smtClean="0"/>
              <a:t>7</a:t>
            </a:fld>
            <a:endParaRPr lang="en-GB"/>
          </a:p>
        </p:txBody>
      </p:sp>
    </p:spTree>
    <p:extLst>
      <p:ext uri="{BB962C8B-B14F-4D97-AF65-F5344CB8AC3E}">
        <p14:creationId xmlns:p14="http://schemas.microsoft.com/office/powerpoint/2010/main" val="2361572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4153269-68F2-4ECF-A9AA-3D97A05FE72E}" type="slidenum">
              <a:rPr lang="en-GB" smtClean="0"/>
              <a:t>8</a:t>
            </a:fld>
            <a:endParaRPr lang="en-GB"/>
          </a:p>
        </p:txBody>
      </p:sp>
    </p:spTree>
    <p:extLst>
      <p:ext uri="{BB962C8B-B14F-4D97-AF65-F5344CB8AC3E}">
        <p14:creationId xmlns:p14="http://schemas.microsoft.com/office/powerpoint/2010/main" val="1841623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4153269-68F2-4ECF-A9AA-3D97A05FE72E}" type="slidenum">
              <a:rPr lang="en-GB" smtClean="0"/>
              <a:t>12</a:t>
            </a:fld>
            <a:endParaRPr lang="en-GB"/>
          </a:p>
        </p:txBody>
      </p:sp>
    </p:spTree>
    <p:extLst>
      <p:ext uri="{BB962C8B-B14F-4D97-AF65-F5344CB8AC3E}">
        <p14:creationId xmlns:p14="http://schemas.microsoft.com/office/powerpoint/2010/main" val="2589488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64153269-68F2-4ECF-A9AA-3D97A05FE72E}" type="slidenum">
              <a:rPr lang="en-GB" smtClean="0"/>
              <a:t>13</a:t>
            </a:fld>
            <a:endParaRPr lang="en-GB"/>
          </a:p>
        </p:txBody>
      </p:sp>
    </p:spTree>
    <p:extLst>
      <p:ext uri="{BB962C8B-B14F-4D97-AF65-F5344CB8AC3E}">
        <p14:creationId xmlns:p14="http://schemas.microsoft.com/office/powerpoint/2010/main" val="17189203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video" Target="file:///C:\My%20Documents\AnimatedSeriesVol2Setup\CD%20Files\Office97\Dashes_Title.avi" TargetMode="Externa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4106" name="Dashes_Title.avi">
            <a:hlinkClick r:id="" action="ppaction://media"/>
          </p:cNvPr>
          <p:cNvPicPr>
            <a:picLocks noChangeAspect="1" noChangeArrowheads="1"/>
          </p:cNvPicPr>
          <p:nvPr>
            <a:videoFile r:link="rId1"/>
          </p:nvPr>
        </p:nvPicPr>
        <p:blipFill>
          <a:blip r:embed="rId4">
            <a:extLst>
              <a:ext uri="{28A0092B-C50C-407E-A947-70E740481C1C}">
                <a14:useLocalDpi xmlns:a14="http://schemas.microsoft.com/office/drawing/2010/main" val="0"/>
              </a:ext>
            </a:extLst>
          </a:blip>
          <a:srcRect/>
          <a:stretch>
            <a:fillRect/>
          </a:stretch>
        </p:blipFill>
        <p:spPr bwMode="auto">
          <a:xfrm>
            <a:off x="0" y="3378200"/>
            <a:ext cx="7615238" cy="406400"/>
          </a:xfrm>
          <a:prstGeom prst="rect">
            <a:avLst/>
          </a:prstGeom>
          <a:noFill/>
          <a:extLst>
            <a:ext uri="{909E8E84-426E-40DD-AFC4-6F175D3DCCD1}">
              <a14:hiddenFill xmlns:a14="http://schemas.microsoft.com/office/drawing/2010/main">
                <a:solidFill>
                  <a:srgbClr val="FFFFFF"/>
                </a:solidFill>
              </a14:hiddenFill>
            </a:ext>
          </a:extLst>
        </p:spPr>
      </p:pic>
      <p:sp>
        <p:nvSpPr>
          <p:cNvPr id="4108" name="Rectangle 12"/>
          <p:cNvSpPr>
            <a:spLocks noGrp="1" noChangeArrowheads="1"/>
          </p:cNvSpPr>
          <p:nvPr>
            <p:ph type="ctrTitle" sz="quarter"/>
          </p:nvPr>
        </p:nvSpPr>
        <p:spPr>
          <a:xfrm>
            <a:off x="76199" y="1981200"/>
            <a:ext cx="9823573" cy="1295400"/>
          </a:xfrm>
        </p:spPr>
        <p:txBody>
          <a:bodyPr/>
          <a:lstStyle>
            <a:lvl1pPr algn="ctr">
              <a:defRPr>
                <a:latin typeface="Adobe Fan Heiti Std B" pitchFamily="34" charset="-128"/>
                <a:ea typeface="Adobe Fan Heiti Std B" pitchFamily="34" charset="-128"/>
              </a:defRPr>
            </a:lvl1pPr>
          </a:lstStyle>
          <a:p>
            <a:pPr lvl="0"/>
            <a:r>
              <a:rPr lang="en-US" noProof="0" dirty="0" smtClean="0"/>
              <a:t>Click to edit Master title style</a:t>
            </a:r>
            <a:endParaRPr lang="en-GB" noProof="0" dirty="0" smtClean="0"/>
          </a:p>
        </p:txBody>
      </p:sp>
      <p:sp>
        <p:nvSpPr>
          <p:cNvPr id="4109" name="Rectangle 13"/>
          <p:cNvSpPr>
            <a:spLocks noGrp="1" noChangeArrowheads="1"/>
          </p:cNvSpPr>
          <p:nvPr>
            <p:ph type="subTitle" sz="quarter" idx="1"/>
          </p:nvPr>
        </p:nvSpPr>
        <p:spPr>
          <a:xfrm>
            <a:off x="304799" y="3810000"/>
            <a:ext cx="9594973" cy="1981200"/>
          </a:xfrm>
        </p:spPr>
        <p:txBody>
          <a:bodyPr/>
          <a:lstStyle>
            <a:lvl1pPr marL="0" indent="0" algn="ctr">
              <a:buFontTx/>
              <a:buNone/>
              <a:defRPr>
                <a:latin typeface="Adobe Fan Heiti Std B" pitchFamily="34" charset="-128"/>
                <a:ea typeface="Adobe Fan Heiti Std B" pitchFamily="34" charset="-128"/>
              </a:defRPr>
            </a:lvl1pPr>
          </a:lstStyle>
          <a:p>
            <a:pPr lvl="0"/>
            <a:r>
              <a:rPr lang="en-US" noProof="0" smtClean="0"/>
              <a:t>Click to edit Master subtitle style</a:t>
            </a:r>
            <a:endParaRPr lang="en-GB" noProof="0" smtClean="0"/>
          </a:p>
        </p:txBody>
      </p:sp>
      <p:sp>
        <p:nvSpPr>
          <p:cNvPr id="4110" name="Rectangle 14"/>
          <p:cNvSpPr>
            <a:spLocks noGrp="1" noChangeArrowheads="1"/>
          </p:cNvSpPr>
          <p:nvPr>
            <p:ph type="dt" sz="quarter" idx="2"/>
          </p:nvPr>
        </p:nvSpPr>
        <p:spPr/>
        <p:txBody>
          <a:bodyPr/>
          <a:lstStyle>
            <a:lvl1pPr>
              <a:defRPr/>
            </a:lvl1pPr>
          </a:lstStyle>
          <a:p>
            <a:r>
              <a:rPr lang="en-US" dirty="0" smtClean="0">
                <a:solidFill>
                  <a:schemeClr val="accent6">
                    <a:lumMod val="50000"/>
                  </a:schemeClr>
                </a:solidFill>
              </a:rPr>
              <a:t>2010/201</a:t>
            </a:r>
            <a:r>
              <a:rPr lang="en-US" dirty="0" smtClean="0"/>
              <a:t>1</a:t>
            </a:r>
            <a:endParaRPr lang="en-GB" dirty="0"/>
          </a:p>
        </p:txBody>
      </p:sp>
      <p:sp>
        <p:nvSpPr>
          <p:cNvPr id="4111" name="Rectangle 15"/>
          <p:cNvSpPr>
            <a:spLocks noGrp="1" noChangeArrowheads="1"/>
          </p:cNvSpPr>
          <p:nvPr>
            <p:ph type="ftr" sz="quarter" idx="3"/>
          </p:nvPr>
        </p:nvSpPr>
        <p:spPr/>
        <p:txBody>
          <a:bodyPr/>
          <a:lstStyle>
            <a:lvl1pPr>
              <a:defRPr>
                <a:solidFill>
                  <a:schemeClr val="accent6">
                    <a:lumMod val="50000"/>
                  </a:schemeClr>
                </a:solidFill>
              </a:defRPr>
            </a:lvl1pPr>
          </a:lstStyle>
          <a:p>
            <a:r>
              <a:rPr lang="en-US" dirty="0" smtClean="0"/>
              <a:t>SFDV3003</a:t>
            </a:r>
            <a:endParaRPr lang="en-GB" dirty="0"/>
          </a:p>
        </p:txBody>
      </p:sp>
      <p:sp>
        <p:nvSpPr>
          <p:cNvPr id="4112" name="Rectangle 16"/>
          <p:cNvSpPr>
            <a:spLocks noGrp="1" noChangeArrowheads="1"/>
          </p:cNvSpPr>
          <p:nvPr>
            <p:ph type="sldNum" sz="quarter" idx="4"/>
          </p:nvPr>
        </p:nvSpPr>
        <p:spPr/>
        <p:txBody>
          <a:bodyPr/>
          <a:lstStyle>
            <a:lvl1pPr>
              <a:defRPr>
                <a:solidFill>
                  <a:schemeClr val="accent6">
                    <a:lumMod val="50000"/>
                  </a:schemeClr>
                </a:solidFill>
              </a:defRPr>
            </a:lvl1pPr>
          </a:lstStyle>
          <a:p>
            <a:fld id="{2B24ABA1-92C4-46DC-A5D5-1E6C2A16E095}" type="slidenum">
              <a:rPr lang="en-GB" smtClean="0"/>
              <a:pPr/>
              <a:t>‹#›</a:t>
            </a:fld>
            <a:endParaRPr lang="en-GB" dirty="0"/>
          </a:p>
        </p:txBody>
      </p:sp>
      <p:sp>
        <p:nvSpPr>
          <p:cNvPr id="8" name="Rectangle 12"/>
          <p:cNvSpPr txBox="1">
            <a:spLocks noChangeArrowheads="1"/>
          </p:cNvSpPr>
          <p:nvPr userDrawn="1"/>
        </p:nvSpPr>
        <p:spPr bwMode="auto">
          <a:xfrm>
            <a:off x="0" y="122511"/>
            <a:ext cx="10150475"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defTabSz="1014413" rtl="0" eaLnBrk="1" fontAlgn="base" hangingPunct="1">
              <a:spcBef>
                <a:spcPct val="0"/>
              </a:spcBef>
              <a:spcAft>
                <a:spcPct val="0"/>
              </a:spcAft>
              <a:defRPr sz="4900">
                <a:solidFill>
                  <a:schemeClr val="tx2"/>
                </a:solidFill>
                <a:latin typeface="+mj-lt"/>
                <a:ea typeface="+mj-ea"/>
                <a:cs typeface="+mj-cs"/>
              </a:defRPr>
            </a:lvl1pPr>
            <a:lvl2pPr algn="l" defTabSz="1014413" rtl="0" eaLnBrk="1" fontAlgn="base" hangingPunct="1">
              <a:spcBef>
                <a:spcPct val="0"/>
              </a:spcBef>
              <a:spcAft>
                <a:spcPct val="0"/>
              </a:spcAft>
              <a:defRPr sz="4900">
                <a:solidFill>
                  <a:schemeClr val="tx2"/>
                </a:solidFill>
                <a:latin typeface="Times New Roman" pitchFamily="18" charset="0"/>
              </a:defRPr>
            </a:lvl2pPr>
            <a:lvl3pPr algn="l" defTabSz="1014413" rtl="0" eaLnBrk="1" fontAlgn="base" hangingPunct="1">
              <a:spcBef>
                <a:spcPct val="0"/>
              </a:spcBef>
              <a:spcAft>
                <a:spcPct val="0"/>
              </a:spcAft>
              <a:defRPr sz="4900">
                <a:solidFill>
                  <a:schemeClr val="tx2"/>
                </a:solidFill>
                <a:latin typeface="Times New Roman" pitchFamily="18" charset="0"/>
              </a:defRPr>
            </a:lvl3pPr>
            <a:lvl4pPr algn="l" defTabSz="1014413" rtl="0" eaLnBrk="1" fontAlgn="base" hangingPunct="1">
              <a:spcBef>
                <a:spcPct val="0"/>
              </a:spcBef>
              <a:spcAft>
                <a:spcPct val="0"/>
              </a:spcAft>
              <a:defRPr sz="4900">
                <a:solidFill>
                  <a:schemeClr val="tx2"/>
                </a:solidFill>
                <a:latin typeface="Times New Roman" pitchFamily="18" charset="0"/>
              </a:defRPr>
            </a:lvl4pPr>
            <a:lvl5pPr algn="l" defTabSz="1014413" rtl="0" eaLnBrk="1" fontAlgn="base" hangingPunct="1">
              <a:spcBef>
                <a:spcPct val="0"/>
              </a:spcBef>
              <a:spcAft>
                <a:spcPct val="0"/>
              </a:spcAft>
              <a:defRPr sz="4900">
                <a:solidFill>
                  <a:schemeClr val="tx2"/>
                </a:solidFill>
                <a:latin typeface="Times New Roman" pitchFamily="18" charset="0"/>
              </a:defRPr>
            </a:lvl5pPr>
            <a:lvl6pPr marL="457200" algn="l" defTabSz="1014413" rtl="0" eaLnBrk="1" fontAlgn="base" hangingPunct="1">
              <a:spcBef>
                <a:spcPct val="0"/>
              </a:spcBef>
              <a:spcAft>
                <a:spcPct val="0"/>
              </a:spcAft>
              <a:defRPr sz="4900">
                <a:solidFill>
                  <a:schemeClr val="tx2"/>
                </a:solidFill>
                <a:latin typeface="Times New Roman" pitchFamily="18" charset="0"/>
              </a:defRPr>
            </a:lvl6pPr>
            <a:lvl7pPr marL="914400" algn="l" defTabSz="1014413" rtl="0" eaLnBrk="1" fontAlgn="base" hangingPunct="1">
              <a:spcBef>
                <a:spcPct val="0"/>
              </a:spcBef>
              <a:spcAft>
                <a:spcPct val="0"/>
              </a:spcAft>
              <a:defRPr sz="4900">
                <a:solidFill>
                  <a:schemeClr val="tx2"/>
                </a:solidFill>
                <a:latin typeface="Times New Roman" pitchFamily="18" charset="0"/>
              </a:defRPr>
            </a:lvl7pPr>
            <a:lvl8pPr marL="1371600" algn="l" defTabSz="1014413" rtl="0" eaLnBrk="1" fontAlgn="base" hangingPunct="1">
              <a:spcBef>
                <a:spcPct val="0"/>
              </a:spcBef>
              <a:spcAft>
                <a:spcPct val="0"/>
              </a:spcAft>
              <a:defRPr sz="4900">
                <a:solidFill>
                  <a:schemeClr val="tx2"/>
                </a:solidFill>
                <a:latin typeface="Times New Roman" pitchFamily="18" charset="0"/>
              </a:defRPr>
            </a:lvl8pPr>
            <a:lvl9pPr marL="1828800" algn="l" defTabSz="1014413" rtl="0" eaLnBrk="1" fontAlgn="base" hangingPunct="1">
              <a:spcBef>
                <a:spcPct val="0"/>
              </a:spcBef>
              <a:spcAft>
                <a:spcPct val="0"/>
              </a:spcAft>
              <a:defRPr sz="4900">
                <a:solidFill>
                  <a:schemeClr val="tx2"/>
                </a:solidFill>
                <a:latin typeface="Times New Roman" pitchFamily="18" charset="0"/>
              </a:defRPr>
            </a:lvl9pPr>
          </a:lstStyle>
          <a:p>
            <a:r>
              <a:rPr lang="en-US" dirty="0" smtClean="0">
                <a:solidFill>
                  <a:schemeClr val="accent6">
                    <a:lumMod val="50000"/>
                  </a:schemeClr>
                </a:solidFill>
                <a:latin typeface="Eras Bold ITC" pitchFamily="34" charset="0"/>
              </a:rPr>
              <a:t>SFDV3003</a:t>
            </a:r>
            <a:endParaRPr lang="en-GB" dirty="0">
              <a:solidFill>
                <a:schemeClr val="accent6">
                  <a:lumMod val="50000"/>
                </a:schemeClr>
              </a:solidFill>
              <a:latin typeface="Eras Bold IT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10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106"/>
                </p:tgtEl>
              </p:cMediaNode>
            </p:video>
            <p:seq concurrent="1" nextAc="seek">
              <p:cTn id="8" restart="whenNotActive" fill="hold" evtFilter="cancelBubble" nodeType="interactiveSeq">
                <p:stCondLst>
                  <p:cond evt="onClick" delay="0">
                    <p:tgtEl>
                      <p:spTgt spid="4106"/>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106"/>
                                        </p:tgtEl>
                                      </p:cBhvr>
                                    </p:cmd>
                                  </p:childTnLst>
                                </p:cTn>
                              </p:par>
                            </p:childTnLst>
                          </p:cTn>
                        </p:par>
                      </p:childTnLst>
                    </p:cTn>
                  </p:par>
                </p:childTnLst>
              </p:cTn>
              <p:nextCondLst>
                <p:cond evt="onClick" delay="0">
                  <p:tgtEl>
                    <p:spTgt spid="4106"/>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0E14F6F-9C65-450F-BA3E-6D7F2D86DA85}" type="slidenum">
              <a:rPr lang="en-GB"/>
              <a:pPr/>
              <a:t>‹#›</a:t>
            </a:fld>
            <a:endParaRPr lang="en-GB"/>
          </a:p>
        </p:txBody>
      </p:sp>
    </p:spTree>
    <p:extLst>
      <p:ext uri="{BB962C8B-B14F-4D97-AF65-F5344CB8AC3E}">
        <p14:creationId xmlns:p14="http://schemas.microsoft.com/office/powerpoint/2010/main" val="884122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9950" y="1066800"/>
            <a:ext cx="2152650" cy="5715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62000" y="1066800"/>
            <a:ext cx="63055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1CF0F7A-F7CA-40CB-BEEB-E5E772466806}" type="slidenum">
              <a:rPr lang="en-GB"/>
              <a:pPr/>
              <a:t>‹#›</a:t>
            </a:fld>
            <a:endParaRPr lang="en-GB"/>
          </a:p>
        </p:txBody>
      </p:sp>
    </p:spTree>
    <p:extLst>
      <p:ext uri="{BB962C8B-B14F-4D97-AF65-F5344CB8AC3E}">
        <p14:creationId xmlns:p14="http://schemas.microsoft.com/office/powerpoint/2010/main" val="3505927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8693" y="-21505"/>
            <a:ext cx="9971782" cy="1219200"/>
          </a:xfrm>
        </p:spPr>
        <p:txBody>
          <a:bodyPr/>
          <a:lstStyle/>
          <a:p>
            <a:r>
              <a:rPr lang="en-US" smtClean="0"/>
              <a:t>Click to edit Master title style</a:t>
            </a:r>
            <a:endParaRPr lang="en-GB"/>
          </a:p>
        </p:txBody>
      </p:sp>
      <p:sp>
        <p:nvSpPr>
          <p:cNvPr id="3" name="Content Placeholder 2"/>
          <p:cNvSpPr>
            <a:spLocks noGrp="1"/>
          </p:cNvSpPr>
          <p:nvPr>
            <p:ph idx="1"/>
          </p:nvPr>
        </p:nvSpPr>
        <p:spPr>
          <a:xfrm>
            <a:off x="538733" y="1418655"/>
            <a:ext cx="8833867" cy="5363145"/>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solidFill>
                  <a:schemeClr val="accent6">
                    <a:lumMod val="50000"/>
                  </a:schemeClr>
                </a:solidFill>
              </a:defRPr>
            </a:lvl1pPr>
          </a:lstStyle>
          <a:p>
            <a:r>
              <a:rPr lang="en-US" dirty="0" smtClean="0"/>
              <a:t>2010/2011</a:t>
            </a:r>
            <a:endParaRPr lang="en-GB" dirty="0"/>
          </a:p>
        </p:txBody>
      </p:sp>
      <p:sp>
        <p:nvSpPr>
          <p:cNvPr id="5" name="Footer Placeholder 4"/>
          <p:cNvSpPr>
            <a:spLocks noGrp="1"/>
          </p:cNvSpPr>
          <p:nvPr>
            <p:ph type="ftr" sz="quarter" idx="11"/>
          </p:nvPr>
        </p:nvSpPr>
        <p:spPr/>
        <p:txBody>
          <a:bodyPr/>
          <a:lstStyle>
            <a:lvl1pPr>
              <a:defRPr>
                <a:solidFill>
                  <a:schemeClr val="accent6">
                    <a:lumMod val="50000"/>
                  </a:schemeClr>
                </a:solidFill>
              </a:defRPr>
            </a:lvl1pPr>
          </a:lstStyle>
          <a:p>
            <a:r>
              <a:rPr lang="en-US" dirty="0" smtClean="0"/>
              <a:t>SFDV3003</a:t>
            </a:r>
            <a:endParaRPr lang="en-GB" dirty="0"/>
          </a:p>
        </p:txBody>
      </p:sp>
      <p:sp>
        <p:nvSpPr>
          <p:cNvPr id="6" name="Slide Number Placeholder 5"/>
          <p:cNvSpPr>
            <a:spLocks noGrp="1"/>
          </p:cNvSpPr>
          <p:nvPr>
            <p:ph type="sldNum" sz="quarter" idx="12"/>
          </p:nvPr>
        </p:nvSpPr>
        <p:spPr/>
        <p:txBody>
          <a:bodyPr/>
          <a:lstStyle>
            <a:lvl1pPr>
              <a:defRPr>
                <a:solidFill>
                  <a:schemeClr val="accent6">
                    <a:lumMod val="50000"/>
                  </a:schemeClr>
                </a:solidFill>
              </a:defRPr>
            </a:lvl1pPr>
          </a:lstStyle>
          <a:p>
            <a:fld id="{20484105-7BC8-465F-88A1-3A35409FC085}" type="slidenum">
              <a:rPr lang="en-GB" smtClean="0"/>
              <a:t>‹#›</a:t>
            </a:fld>
            <a:endParaRPr lang="en-GB" dirty="0"/>
          </a:p>
        </p:txBody>
      </p:sp>
    </p:spTree>
    <p:extLst>
      <p:ext uri="{BB962C8B-B14F-4D97-AF65-F5344CB8AC3E}">
        <p14:creationId xmlns:p14="http://schemas.microsoft.com/office/powerpoint/2010/main" val="134344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1688" y="4876800"/>
            <a:ext cx="8628062" cy="150812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01688" y="3216275"/>
            <a:ext cx="8628062" cy="166052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46071B2F-E838-42A0-9D78-6986F49AEF7E}" type="slidenum">
              <a:rPr lang="en-GB"/>
              <a:pPr/>
              <a:t>‹#›</a:t>
            </a:fld>
            <a:endParaRPr lang="en-GB"/>
          </a:p>
        </p:txBody>
      </p:sp>
    </p:spTree>
    <p:extLst>
      <p:ext uri="{BB962C8B-B14F-4D97-AF65-F5344CB8AC3E}">
        <p14:creationId xmlns:p14="http://schemas.microsoft.com/office/powerpoint/2010/main" val="2476538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62000" y="2514600"/>
            <a:ext cx="42291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3500" y="2514600"/>
            <a:ext cx="42291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8FA0517-4767-49F3-A661-DC058A4C8261}" type="slidenum">
              <a:rPr lang="en-GB"/>
              <a:pPr/>
              <a:t>‹#›</a:t>
            </a:fld>
            <a:endParaRPr lang="en-GB"/>
          </a:p>
        </p:txBody>
      </p:sp>
    </p:spTree>
    <p:extLst>
      <p:ext uri="{BB962C8B-B14F-4D97-AF65-F5344CB8AC3E}">
        <p14:creationId xmlns:p14="http://schemas.microsoft.com/office/powerpoint/2010/main" val="2560404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9134475" cy="126523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08000" y="1698625"/>
            <a:ext cx="4484688" cy="7080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06650"/>
            <a:ext cx="4484688"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156200" y="1698625"/>
            <a:ext cx="4486275" cy="7080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56200" y="2406650"/>
            <a:ext cx="4486275"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E0FE5339-44F5-4C2A-AC17-1029E579C0F0}" type="slidenum">
              <a:rPr lang="en-GB"/>
              <a:pPr/>
              <a:t>‹#›</a:t>
            </a:fld>
            <a:endParaRPr lang="en-GB"/>
          </a:p>
        </p:txBody>
      </p:sp>
    </p:spTree>
    <p:extLst>
      <p:ext uri="{BB962C8B-B14F-4D97-AF65-F5344CB8AC3E}">
        <p14:creationId xmlns:p14="http://schemas.microsoft.com/office/powerpoint/2010/main" val="1379641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17D2475A-4ADC-483B-86F0-B4B881C75D4B}" type="slidenum">
              <a:rPr lang="en-GB"/>
              <a:pPr/>
              <a:t>‹#›</a:t>
            </a:fld>
            <a:endParaRPr lang="en-GB"/>
          </a:p>
        </p:txBody>
      </p:sp>
    </p:spTree>
    <p:extLst>
      <p:ext uri="{BB962C8B-B14F-4D97-AF65-F5344CB8AC3E}">
        <p14:creationId xmlns:p14="http://schemas.microsoft.com/office/powerpoint/2010/main" val="422097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35F59229-BF50-4BB3-9498-5EF8DE14F163}" type="slidenum">
              <a:rPr lang="en-GB"/>
              <a:pPr/>
              <a:t>‹#›</a:t>
            </a:fld>
            <a:endParaRPr lang="en-GB"/>
          </a:p>
        </p:txBody>
      </p:sp>
    </p:spTree>
    <p:extLst>
      <p:ext uri="{BB962C8B-B14F-4D97-AF65-F5344CB8AC3E}">
        <p14:creationId xmlns:p14="http://schemas.microsoft.com/office/powerpoint/2010/main" val="3129833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1625"/>
            <a:ext cx="3338513" cy="1285875"/>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968750" y="301625"/>
            <a:ext cx="5673725" cy="64785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08000" y="1587500"/>
            <a:ext cx="3338513" cy="51927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ECBAFC7D-9BA0-42CF-B235-1481541C8138}" type="slidenum">
              <a:rPr lang="en-GB"/>
              <a:pPr/>
              <a:t>‹#›</a:t>
            </a:fld>
            <a:endParaRPr lang="en-GB"/>
          </a:p>
        </p:txBody>
      </p:sp>
    </p:spTree>
    <p:extLst>
      <p:ext uri="{BB962C8B-B14F-4D97-AF65-F5344CB8AC3E}">
        <p14:creationId xmlns:p14="http://schemas.microsoft.com/office/powerpoint/2010/main" val="1509359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9138" y="5313363"/>
            <a:ext cx="6091237" cy="627062"/>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89138" y="677863"/>
            <a:ext cx="6091237" cy="45545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989138" y="5940425"/>
            <a:ext cx="6091237" cy="890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ACFCA9E8-1C51-4C49-83B9-B0A967499D43}" type="slidenum">
              <a:rPr lang="en-GB"/>
              <a:pPr/>
              <a:t>‹#›</a:t>
            </a:fld>
            <a:endParaRPr lang="en-GB"/>
          </a:p>
        </p:txBody>
      </p:sp>
    </p:spTree>
    <p:extLst>
      <p:ext uri="{BB962C8B-B14F-4D97-AF65-F5344CB8AC3E}">
        <p14:creationId xmlns:p14="http://schemas.microsoft.com/office/powerpoint/2010/main" val="1730212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ideo" Target="file:///C:\My%20Documents\AnimatedSeriesVol2Setup\CD%20Files\Office97\Dashes_Text.avi"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pic>
        <p:nvPicPr>
          <p:cNvPr id="1032" name="Dashes_Text.avi">
            <a:hlinkClick r:id="" action="ppaction://media"/>
          </p:cNvPr>
          <p:cNvPicPr>
            <a:picLocks noChangeAspect="1" noChangeArrowheads="1"/>
          </p:cNvPicPr>
          <p:nvPr>
            <a:videoFile r:link="rId13"/>
          </p:nvPr>
        </p:nvPicPr>
        <p:blipFill>
          <a:blip r:embed="rId15">
            <a:extLst>
              <a:ext uri="{28A0092B-C50C-407E-A947-70E740481C1C}">
                <a14:useLocalDpi xmlns:a14="http://schemas.microsoft.com/office/drawing/2010/main" val="0"/>
              </a:ext>
            </a:extLst>
          </a:blip>
          <a:srcRect/>
          <a:stretch>
            <a:fillRect/>
          </a:stretch>
        </p:blipFill>
        <p:spPr bwMode="auto">
          <a:xfrm>
            <a:off x="0" y="889000"/>
            <a:ext cx="7615238" cy="40640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9"/>
          <p:cNvSpPr>
            <a:spLocks noGrp="1" noChangeArrowheads="1"/>
          </p:cNvSpPr>
          <p:nvPr>
            <p:ph type="title"/>
          </p:nvPr>
        </p:nvSpPr>
        <p:spPr bwMode="auto">
          <a:xfrm>
            <a:off x="394717" y="50503"/>
            <a:ext cx="9505056"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endParaRPr lang="en-GB" dirty="0" smtClean="0"/>
          </a:p>
        </p:txBody>
      </p:sp>
      <p:sp>
        <p:nvSpPr>
          <p:cNvPr id="1034" name="Rectangle 10"/>
          <p:cNvSpPr>
            <a:spLocks noGrp="1" noChangeArrowheads="1"/>
          </p:cNvSpPr>
          <p:nvPr>
            <p:ph type="body" idx="1"/>
          </p:nvPr>
        </p:nvSpPr>
        <p:spPr bwMode="auto">
          <a:xfrm>
            <a:off x="394717" y="1562671"/>
            <a:ext cx="8977883" cy="5219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1035" name="Rectangle 11"/>
          <p:cNvSpPr>
            <a:spLocks noGrp="1" noChangeArrowheads="1"/>
          </p:cNvSpPr>
          <p:nvPr>
            <p:ph type="dt" sz="half" idx="2"/>
          </p:nvPr>
        </p:nvSpPr>
        <p:spPr bwMode="auto">
          <a:xfrm>
            <a:off x="394717" y="6963271"/>
            <a:ext cx="2133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accent6">
                    <a:lumMod val="50000"/>
                  </a:schemeClr>
                </a:solidFill>
              </a:defRPr>
            </a:lvl1pPr>
          </a:lstStyle>
          <a:p>
            <a:r>
              <a:rPr lang="en-US" dirty="0" smtClean="0"/>
              <a:t>2010/2011</a:t>
            </a:r>
            <a:endParaRPr lang="en-GB" dirty="0"/>
          </a:p>
        </p:txBody>
      </p:sp>
      <p:sp>
        <p:nvSpPr>
          <p:cNvPr id="1036" name="Rectangle 12"/>
          <p:cNvSpPr>
            <a:spLocks noGrp="1" noChangeArrowheads="1"/>
          </p:cNvSpPr>
          <p:nvPr>
            <p:ph type="ftr" sz="quarter" idx="3"/>
          </p:nvPr>
        </p:nvSpPr>
        <p:spPr bwMode="auto">
          <a:xfrm>
            <a:off x="3505200" y="6934200"/>
            <a:ext cx="3124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accent6">
                    <a:lumMod val="50000"/>
                  </a:schemeClr>
                </a:solidFill>
              </a:defRPr>
            </a:lvl1pPr>
          </a:lstStyle>
          <a:p>
            <a:r>
              <a:rPr lang="en-US" dirty="0" smtClean="0"/>
              <a:t>SFDV3003</a:t>
            </a:r>
            <a:endParaRPr lang="en-GB" dirty="0"/>
          </a:p>
        </p:txBody>
      </p:sp>
      <p:sp>
        <p:nvSpPr>
          <p:cNvPr id="1037" name="Rectangle 13"/>
          <p:cNvSpPr>
            <a:spLocks noGrp="1" noChangeArrowheads="1"/>
          </p:cNvSpPr>
          <p:nvPr>
            <p:ph type="sldNum" sz="quarter" idx="4"/>
          </p:nvPr>
        </p:nvSpPr>
        <p:spPr bwMode="auto">
          <a:xfrm>
            <a:off x="7239000" y="6934200"/>
            <a:ext cx="2133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accent6">
                    <a:lumMod val="50000"/>
                  </a:schemeClr>
                </a:solidFill>
              </a:defRPr>
            </a:lvl1pPr>
          </a:lstStyle>
          <a:p>
            <a:fld id="{F3E965B7-5C63-49B2-A333-B9F4F4B03E00}"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03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032"/>
                </p:tgtEl>
              </p:cMediaNode>
            </p:video>
            <p:seq concurrent="1" nextAc="seek">
              <p:cTn id="8" restart="whenNotActive" fill="hold" evtFilter="cancelBubble" nodeType="interactiveSeq">
                <p:stCondLst>
                  <p:cond evt="onClick" delay="0">
                    <p:tgtEl>
                      <p:spTgt spid="1032"/>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1032"/>
                                        </p:tgtEl>
                                      </p:cBhvr>
                                    </p:cmd>
                                  </p:childTnLst>
                                </p:cTn>
                              </p:par>
                            </p:childTnLst>
                          </p:cTn>
                        </p:par>
                      </p:childTnLst>
                    </p:cTn>
                  </p:par>
                </p:childTnLst>
              </p:cTn>
              <p:nextCondLst>
                <p:cond evt="onClick" delay="0">
                  <p:tgtEl>
                    <p:spTgt spid="1032"/>
                  </p:tgtEl>
                </p:cond>
              </p:nextCondLst>
            </p:seq>
          </p:childTnLst>
        </p:cTn>
      </p:par>
    </p:tnLst>
  </p:timing>
  <p:txStyles>
    <p:titleStyle>
      <a:lvl1pPr algn="l" defTabSz="1014413" rtl="0" eaLnBrk="1" fontAlgn="base" hangingPunct="1">
        <a:spcBef>
          <a:spcPct val="0"/>
        </a:spcBef>
        <a:spcAft>
          <a:spcPct val="0"/>
        </a:spcAft>
        <a:defRPr sz="4400">
          <a:solidFill>
            <a:schemeClr val="accent6">
              <a:lumMod val="50000"/>
            </a:schemeClr>
          </a:solidFill>
          <a:latin typeface="Adobe Fan Heiti Std B" pitchFamily="34" charset="-128"/>
          <a:ea typeface="Adobe Fan Heiti Std B" pitchFamily="34" charset="-128"/>
          <a:cs typeface="+mj-cs"/>
        </a:defRPr>
      </a:lvl1pPr>
      <a:lvl2pPr algn="l" defTabSz="1014413" rtl="0" eaLnBrk="1" fontAlgn="base" hangingPunct="1">
        <a:spcBef>
          <a:spcPct val="0"/>
        </a:spcBef>
        <a:spcAft>
          <a:spcPct val="0"/>
        </a:spcAft>
        <a:defRPr sz="4900">
          <a:solidFill>
            <a:schemeClr val="tx2"/>
          </a:solidFill>
          <a:latin typeface="Times New Roman" pitchFamily="18" charset="0"/>
        </a:defRPr>
      </a:lvl2pPr>
      <a:lvl3pPr algn="l" defTabSz="1014413" rtl="0" eaLnBrk="1" fontAlgn="base" hangingPunct="1">
        <a:spcBef>
          <a:spcPct val="0"/>
        </a:spcBef>
        <a:spcAft>
          <a:spcPct val="0"/>
        </a:spcAft>
        <a:defRPr sz="4900">
          <a:solidFill>
            <a:schemeClr val="tx2"/>
          </a:solidFill>
          <a:latin typeface="Times New Roman" pitchFamily="18" charset="0"/>
        </a:defRPr>
      </a:lvl3pPr>
      <a:lvl4pPr algn="l" defTabSz="1014413" rtl="0" eaLnBrk="1" fontAlgn="base" hangingPunct="1">
        <a:spcBef>
          <a:spcPct val="0"/>
        </a:spcBef>
        <a:spcAft>
          <a:spcPct val="0"/>
        </a:spcAft>
        <a:defRPr sz="4900">
          <a:solidFill>
            <a:schemeClr val="tx2"/>
          </a:solidFill>
          <a:latin typeface="Times New Roman" pitchFamily="18" charset="0"/>
        </a:defRPr>
      </a:lvl4pPr>
      <a:lvl5pPr algn="l" defTabSz="1014413" rtl="0" eaLnBrk="1" fontAlgn="base" hangingPunct="1">
        <a:spcBef>
          <a:spcPct val="0"/>
        </a:spcBef>
        <a:spcAft>
          <a:spcPct val="0"/>
        </a:spcAft>
        <a:defRPr sz="4900">
          <a:solidFill>
            <a:schemeClr val="tx2"/>
          </a:solidFill>
          <a:latin typeface="Times New Roman" pitchFamily="18" charset="0"/>
        </a:defRPr>
      </a:lvl5pPr>
      <a:lvl6pPr marL="457200" algn="l" defTabSz="1014413" rtl="0" eaLnBrk="1" fontAlgn="base" hangingPunct="1">
        <a:spcBef>
          <a:spcPct val="0"/>
        </a:spcBef>
        <a:spcAft>
          <a:spcPct val="0"/>
        </a:spcAft>
        <a:defRPr sz="4900">
          <a:solidFill>
            <a:schemeClr val="tx2"/>
          </a:solidFill>
          <a:latin typeface="Times New Roman" pitchFamily="18" charset="0"/>
        </a:defRPr>
      </a:lvl6pPr>
      <a:lvl7pPr marL="914400" algn="l" defTabSz="1014413" rtl="0" eaLnBrk="1" fontAlgn="base" hangingPunct="1">
        <a:spcBef>
          <a:spcPct val="0"/>
        </a:spcBef>
        <a:spcAft>
          <a:spcPct val="0"/>
        </a:spcAft>
        <a:defRPr sz="4900">
          <a:solidFill>
            <a:schemeClr val="tx2"/>
          </a:solidFill>
          <a:latin typeface="Times New Roman" pitchFamily="18" charset="0"/>
        </a:defRPr>
      </a:lvl7pPr>
      <a:lvl8pPr marL="1371600" algn="l" defTabSz="1014413" rtl="0" eaLnBrk="1" fontAlgn="base" hangingPunct="1">
        <a:spcBef>
          <a:spcPct val="0"/>
        </a:spcBef>
        <a:spcAft>
          <a:spcPct val="0"/>
        </a:spcAft>
        <a:defRPr sz="4900">
          <a:solidFill>
            <a:schemeClr val="tx2"/>
          </a:solidFill>
          <a:latin typeface="Times New Roman" pitchFamily="18" charset="0"/>
        </a:defRPr>
      </a:lvl8pPr>
      <a:lvl9pPr marL="1828800" algn="l" defTabSz="1014413" rtl="0" eaLnBrk="1" fontAlgn="base" hangingPunct="1">
        <a:spcBef>
          <a:spcPct val="0"/>
        </a:spcBef>
        <a:spcAft>
          <a:spcPct val="0"/>
        </a:spcAft>
        <a:defRPr sz="4900">
          <a:solidFill>
            <a:schemeClr val="tx2"/>
          </a:solidFill>
          <a:latin typeface="Times New Roman" pitchFamily="18" charset="0"/>
        </a:defRPr>
      </a:lvl9pPr>
    </p:titleStyle>
    <p:bodyStyle>
      <a:lvl1pPr marL="379413" indent="-379413" algn="l" defTabSz="1014413" rtl="0" eaLnBrk="1" fontAlgn="base" hangingPunct="1">
        <a:spcBef>
          <a:spcPct val="20000"/>
        </a:spcBef>
        <a:spcAft>
          <a:spcPct val="0"/>
        </a:spcAft>
        <a:buChar char="•"/>
        <a:defRPr sz="3500">
          <a:solidFill>
            <a:schemeClr val="accent6">
              <a:lumMod val="50000"/>
            </a:schemeClr>
          </a:solidFill>
          <a:latin typeface="+mn-lt"/>
          <a:ea typeface="+mn-ea"/>
          <a:cs typeface="+mn-cs"/>
        </a:defRPr>
      </a:lvl1pPr>
      <a:lvl2pPr marL="823913" indent="-317500" algn="l" defTabSz="1014413" rtl="0" eaLnBrk="1" fontAlgn="base" hangingPunct="1">
        <a:spcBef>
          <a:spcPct val="20000"/>
        </a:spcBef>
        <a:spcAft>
          <a:spcPct val="0"/>
        </a:spcAft>
        <a:buChar char="–"/>
        <a:defRPr sz="3100">
          <a:solidFill>
            <a:schemeClr val="accent6">
              <a:lumMod val="50000"/>
            </a:schemeClr>
          </a:solidFill>
          <a:latin typeface="+mn-lt"/>
        </a:defRPr>
      </a:lvl2pPr>
      <a:lvl3pPr marL="1266825" indent="-252413" algn="l" defTabSz="1014413" rtl="0" eaLnBrk="1" fontAlgn="base" hangingPunct="1">
        <a:spcBef>
          <a:spcPct val="20000"/>
        </a:spcBef>
        <a:spcAft>
          <a:spcPct val="0"/>
        </a:spcAft>
        <a:buChar char="•"/>
        <a:defRPr sz="2700">
          <a:solidFill>
            <a:schemeClr val="accent6">
              <a:lumMod val="50000"/>
            </a:schemeClr>
          </a:solidFill>
          <a:latin typeface="+mn-lt"/>
        </a:defRPr>
      </a:lvl3pPr>
      <a:lvl4pPr marL="1773238" indent="-252413" algn="l" defTabSz="1014413" rtl="0" eaLnBrk="1" fontAlgn="base" hangingPunct="1">
        <a:spcBef>
          <a:spcPct val="20000"/>
        </a:spcBef>
        <a:spcAft>
          <a:spcPct val="0"/>
        </a:spcAft>
        <a:buChar char="–"/>
        <a:defRPr sz="2200">
          <a:solidFill>
            <a:schemeClr val="accent6">
              <a:lumMod val="50000"/>
            </a:schemeClr>
          </a:solidFill>
          <a:latin typeface="+mn-lt"/>
        </a:defRPr>
      </a:lvl4pPr>
      <a:lvl5pPr marL="2281238" indent="-254000" algn="l" defTabSz="1014413" rtl="0" eaLnBrk="1" fontAlgn="base" hangingPunct="1">
        <a:spcBef>
          <a:spcPct val="20000"/>
        </a:spcBef>
        <a:spcAft>
          <a:spcPct val="0"/>
        </a:spcAft>
        <a:buChar char="»"/>
        <a:defRPr sz="2200">
          <a:solidFill>
            <a:schemeClr val="accent6">
              <a:lumMod val="50000"/>
            </a:schemeClr>
          </a:solidFill>
          <a:latin typeface="+mn-lt"/>
        </a:defRPr>
      </a:lvl5pPr>
      <a:lvl6pPr marL="2738438" indent="-254000" algn="l" defTabSz="1014413" rtl="0" eaLnBrk="1" fontAlgn="base" hangingPunct="1">
        <a:spcBef>
          <a:spcPct val="20000"/>
        </a:spcBef>
        <a:spcAft>
          <a:spcPct val="0"/>
        </a:spcAft>
        <a:buChar char="»"/>
        <a:defRPr sz="2200">
          <a:solidFill>
            <a:schemeClr val="tx1"/>
          </a:solidFill>
          <a:latin typeface="+mn-lt"/>
        </a:defRPr>
      </a:lvl6pPr>
      <a:lvl7pPr marL="3195638" indent="-254000" algn="l" defTabSz="1014413" rtl="0" eaLnBrk="1" fontAlgn="base" hangingPunct="1">
        <a:spcBef>
          <a:spcPct val="20000"/>
        </a:spcBef>
        <a:spcAft>
          <a:spcPct val="0"/>
        </a:spcAft>
        <a:buChar char="»"/>
        <a:defRPr sz="2200">
          <a:solidFill>
            <a:schemeClr val="tx1"/>
          </a:solidFill>
          <a:latin typeface="+mn-lt"/>
        </a:defRPr>
      </a:lvl7pPr>
      <a:lvl8pPr marL="3652838" indent="-254000" algn="l" defTabSz="1014413" rtl="0" eaLnBrk="1" fontAlgn="base" hangingPunct="1">
        <a:spcBef>
          <a:spcPct val="20000"/>
        </a:spcBef>
        <a:spcAft>
          <a:spcPct val="0"/>
        </a:spcAft>
        <a:buChar char="»"/>
        <a:defRPr sz="2200">
          <a:solidFill>
            <a:schemeClr val="tx1"/>
          </a:solidFill>
          <a:latin typeface="+mn-lt"/>
        </a:defRPr>
      </a:lvl8pPr>
      <a:lvl9pPr marL="4110038" indent="-254000" algn="l" defTabSz="1014413" rtl="0" eaLnBrk="1" fontAlgn="base" hangingPunct="1">
        <a:spcBef>
          <a:spcPct val="20000"/>
        </a:spcBef>
        <a:spcAft>
          <a:spcPct val="0"/>
        </a:spcAft>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Use Case Diagram -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Example</a:t>
            </a:r>
            <a:endParaRPr lang="en-GB" dirty="0">
              <a:latin typeface="Calibri" pitchFamily="34" charset="0"/>
              <a:cs typeface="Calibri" pitchFamily="34" charset="0"/>
            </a:endParaRPr>
          </a:p>
        </p:txBody>
      </p:sp>
      <p:sp>
        <p:nvSpPr>
          <p:cNvPr id="4" name="Text Box 5"/>
          <p:cNvSpPr txBox="1">
            <a:spLocks noGrp="1" noChangeArrowheads="1"/>
          </p:cNvSpPr>
          <p:nvPr>
            <p:ph idx="1"/>
          </p:nvPr>
        </p:nvSpPr>
        <p:spPr bwMode="auto">
          <a:xfrm>
            <a:off x="538733" y="1418655"/>
            <a:ext cx="8833867" cy="50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indent="0" algn="just">
              <a:buNone/>
            </a:pPr>
            <a:r>
              <a:rPr lang="en-US" sz="2800" dirty="0">
                <a:solidFill>
                  <a:schemeClr val="accent6">
                    <a:lumMod val="50000"/>
                  </a:schemeClr>
                </a:solidFill>
              </a:rPr>
              <a:t>In this example we're going to model out use case diagrams for a self-service machine.</a:t>
            </a:r>
          </a:p>
          <a:p>
            <a:pPr algn="just"/>
            <a:endParaRPr lang="en-US" sz="2800" dirty="0">
              <a:solidFill>
                <a:schemeClr val="accent6">
                  <a:lumMod val="50000"/>
                </a:schemeClr>
              </a:solidFill>
            </a:endParaRPr>
          </a:p>
          <a:p>
            <a:pPr marL="0" indent="0" algn="just">
              <a:buNone/>
            </a:pPr>
            <a:r>
              <a:rPr lang="en-US" sz="2800" dirty="0">
                <a:solidFill>
                  <a:schemeClr val="accent6">
                    <a:lumMod val="50000"/>
                  </a:schemeClr>
                </a:solidFill>
              </a:rPr>
              <a:t>The main functions of self-service machine is to allow a customer to by a product(s) from the machine (candy, chocolate, juice...). Every user that you asked for a set of scenarios happening during usage of machine, can tell you that main use case can be labeled as "Buy a product". Let's examine every possible scenario in this use case. These scenarios would be revealed trough conversations with users.</a:t>
            </a:r>
          </a:p>
        </p:txBody>
      </p:sp>
    </p:spTree>
    <p:extLst>
      <p:ext uri="{BB962C8B-B14F-4D97-AF65-F5344CB8AC3E}">
        <p14:creationId xmlns:p14="http://schemas.microsoft.com/office/powerpoint/2010/main" val="52492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arn(inVertical)">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Courseware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Overview</a:t>
            </a:r>
            <a:endParaRPr lang="en-GB" dirty="0">
              <a:latin typeface="Calibri" pitchFamily="34" charset="0"/>
              <a:cs typeface="Calibri" pitchFamily="34" charset="0"/>
            </a:endParaRPr>
          </a:p>
        </p:txBody>
      </p:sp>
      <p:sp>
        <p:nvSpPr>
          <p:cNvPr id="4" name="Content Placeholder 2"/>
          <p:cNvSpPr txBox="1">
            <a:spLocks noGrp="1"/>
          </p:cNvSpPr>
          <p:nvPr>
            <p:ph idx="1"/>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808038" indent="-415925">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20000"/>
              </a:spcBef>
              <a:buFont typeface="Arial" charset="0"/>
              <a:buNone/>
            </a:pPr>
            <a:r>
              <a:rPr lang="en-US" sz="2400" b="1" dirty="0">
                <a:solidFill>
                  <a:schemeClr val="accent6">
                    <a:lumMod val="50000"/>
                  </a:schemeClr>
                </a:solidFill>
              </a:rPr>
              <a:t>The following terms and entities are specific to the system:</a:t>
            </a:r>
          </a:p>
          <a:p>
            <a:pPr lvl="1">
              <a:lnSpc>
                <a:spcPct val="150000"/>
              </a:lnSpc>
              <a:buFont typeface="Arial" pitchFamily="34" charset="0"/>
              <a:buChar char="•"/>
            </a:pPr>
            <a:r>
              <a:rPr lang="en-US" sz="2400" b="1" dirty="0">
                <a:solidFill>
                  <a:schemeClr val="accent6">
                    <a:lumMod val="50000"/>
                  </a:schemeClr>
                </a:solidFill>
              </a:rPr>
              <a:t>Courses and Topics that make up courses	</a:t>
            </a:r>
          </a:p>
          <a:p>
            <a:pPr lvl="1">
              <a:lnSpc>
                <a:spcPct val="150000"/>
              </a:lnSpc>
              <a:buFont typeface="Arial" pitchFamily="34" charset="0"/>
              <a:buChar char="•"/>
            </a:pPr>
            <a:r>
              <a:rPr lang="en-US" sz="2400" b="1" dirty="0">
                <a:solidFill>
                  <a:schemeClr val="accent6">
                    <a:lumMod val="50000"/>
                  </a:schemeClr>
                </a:solidFill>
              </a:rPr>
              <a:t>Tutors that teach courses</a:t>
            </a:r>
          </a:p>
          <a:p>
            <a:pPr lvl="1">
              <a:lnSpc>
                <a:spcPct val="150000"/>
              </a:lnSpc>
              <a:buFont typeface="Arial" pitchFamily="34" charset="0"/>
              <a:buChar char="•"/>
            </a:pPr>
            <a:r>
              <a:rPr lang="en-US" sz="2400" b="1" dirty="0">
                <a:solidFill>
                  <a:schemeClr val="accent6">
                    <a:lumMod val="50000"/>
                  </a:schemeClr>
                </a:solidFill>
              </a:rPr>
              <a:t>Course Administrators who manage the assignment of courses to tutors</a:t>
            </a:r>
          </a:p>
          <a:p>
            <a:pPr lvl="1">
              <a:lnSpc>
                <a:spcPct val="150000"/>
              </a:lnSpc>
              <a:buFont typeface="Arial" pitchFamily="34" charset="0"/>
              <a:buChar char="•"/>
            </a:pPr>
            <a:r>
              <a:rPr lang="en-US" sz="2400" b="1" dirty="0">
                <a:solidFill>
                  <a:schemeClr val="accent6">
                    <a:lumMod val="50000"/>
                  </a:schemeClr>
                </a:solidFill>
              </a:rPr>
              <a:t>Calendars and Course Schedules that are generated as a result of the work performed by the course administrators</a:t>
            </a:r>
          </a:p>
          <a:p>
            <a:pPr lvl="1">
              <a:lnSpc>
                <a:spcPct val="150000"/>
              </a:lnSpc>
              <a:buFont typeface="Arial" pitchFamily="34" charset="0"/>
              <a:buChar char="•"/>
            </a:pPr>
            <a:r>
              <a:rPr lang="en-US" sz="2400" b="1" dirty="0">
                <a:solidFill>
                  <a:schemeClr val="accent6">
                    <a:lumMod val="50000"/>
                  </a:schemeClr>
                </a:solidFill>
              </a:rPr>
              <a:t>Students who refer to Calendars and Course Schedules to decide which courses they wish to take up for study</a:t>
            </a:r>
          </a:p>
        </p:txBody>
      </p:sp>
    </p:spTree>
    <p:extLst>
      <p:ext uri="{BB962C8B-B14F-4D97-AF65-F5344CB8AC3E}">
        <p14:creationId xmlns:p14="http://schemas.microsoft.com/office/powerpoint/2010/main" val="35363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barn(inVertical)">
                                      <p:cBhvr>
                                        <p:cTn id="14" dur="500"/>
                                        <p:tgtEl>
                                          <p:spTgt spid="4">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barn(inVertical)">
                                      <p:cBhvr>
                                        <p:cTn id="19" dur="500"/>
                                        <p:tgtEl>
                                          <p:spTgt spid="4">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barn(inVertical)">
                                      <p:cBhvr>
                                        <p:cTn id="24" dur="500"/>
                                        <p:tgtEl>
                                          <p:spTgt spid="4">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Effect transition="in" filter="barn(inVertical)">
                                      <p:cBhvr>
                                        <p:cTn id="29" dur="500"/>
                                        <p:tgtEl>
                                          <p:spTgt spid="4">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4">
                                            <p:txEl>
                                              <p:pRg st="5" end="5"/>
                                            </p:txEl>
                                          </p:spTgt>
                                        </p:tgtEl>
                                        <p:attrNameLst>
                                          <p:attrName>style.visibility</p:attrName>
                                        </p:attrNameLst>
                                      </p:cBhvr>
                                      <p:to>
                                        <p:strVal val="visible"/>
                                      </p:to>
                                    </p:set>
                                    <p:animEffect transition="in" filter="barn(inVertical)">
                                      <p:cBhvr>
                                        <p:cTn id="34"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Courseware Actors and Use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Cases</a:t>
            </a:r>
            <a:endParaRPr lang="en-GB" dirty="0">
              <a:latin typeface="Calibri" pitchFamily="34" charset="0"/>
              <a:cs typeface="Calibri" pitchFamily="34" charset="0"/>
            </a:endParaRPr>
          </a:p>
        </p:txBody>
      </p:sp>
      <p:sp>
        <p:nvSpPr>
          <p:cNvPr id="4" name="Content Placeholder 2"/>
          <p:cNvSpPr txBox="1">
            <a:spLocks noGrp="1"/>
          </p:cNvSpPr>
          <p:nvPr>
            <p:ph idx="1"/>
          </p:nvPr>
        </p:nvSpPr>
        <p:spPr>
          <a:prstGeom prst="rect">
            <a:avLst/>
          </a:prstGeom>
        </p:spPr>
        <p:txBody>
          <a:bodyPr/>
          <a:lstStyle>
            <a:lvl1pPr marL="365125" indent="-365125">
              <a:defRPr>
                <a:solidFill>
                  <a:schemeClr val="tx1"/>
                </a:solidFill>
                <a:latin typeface="Calibri" pitchFamily="34" charset="0"/>
              </a:defRPr>
            </a:lvl1pPr>
            <a:lvl2pPr marL="722313" indent="-33020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SzPct val="100000"/>
            </a:pPr>
            <a:r>
              <a:rPr lang="en-US" sz="2800" b="1" dirty="0">
                <a:solidFill>
                  <a:schemeClr val="accent6">
                    <a:lumMod val="50000"/>
                  </a:schemeClr>
                </a:solidFill>
              </a:rPr>
              <a:t>Actors: </a:t>
            </a:r>
          </a:p>
          <a:p>
            <a:pPr lvl="1">
              <a:buSzPct val="100000"/>
              <a:buFont typeface="Wingdings" pitchFamily="2" charset="2"/>
              <a:buChar char="ü"/>
            </a:pPr>
            <a:r>
              <a:rPr lang="en-US" sz="2000" b="1" dirty="0" smtClean="0">
                <a:solidFill>
                  <a:schemeClr val="accent6">
                    <a:lumMod val="50000"/>
                  </a:schemeClr>
                </a:solidFill>
              </a:rPr>
              <a:t>Tutor</a:t>
            </a:r>
            <a:r>
              <a:rPr lang="en-US" sz="2000" b="1" dirty="0">
                <a:solidFill>
                  <a:schemeClr val="accent6">
                    <a:lumMod val="50000"/>
                  </a:schemeClr>
                </a:solidFill>
              </a:rPr>
              <a:t>, Student, Course Administrator (main actor)</a:t>
            </a:r>
          </a:p>
          <a:p>
            <a:pPr>
              <a:spcBef>
                <a:spcPct val="20000"/>
              </a:spcBef>
              <a:buSzPct val="100000"/>
              <a:buFont typeface="Wingdings" pitchFamily="2" charset="2"/>
              <a:buChar char="Ø"/>
            </a:pPr>
            <a:endParaRPr lang="en-US" sz="2400" b="1" dirty="0">
              <a:solidFill>
                <a:schemeClr val="accent6">
                  <a:lumMod val="50000"/>
                </a:schemeClr>
              </a:solidFill>
            </a:endParaRPr>
          </a:p>
          <a:p>
            <a:pPr>
              <a:buSzPct val="100000"/>
            </a:pPr>
            <a:r>
              <a:rPr lang="en-US" sz="2800" b="1" dirty="0">
                <a:solidFill>
                  <a:schemeClr val="accent6">
                    <a:lumMod val="50000"/>
                  </a:schemeClr>
                </a:solidFill>
              </a:rPr>
              <a:t>Use Cases (primary business: secondary user)</a:t>
            </a:r>
          </a:p>
          <a:p>
            <a:pPr lvl="1">
              <a:spcBef>
                <a:spcPct val="20000"/>
              </a:spcBef>
              <a:buFont typeface="Wingdings" pitchFamily="2" charset="2"/>
              <a:buChar char="ü"/>
            </a:pPr>
            <a:r>
              <a:rPr lang="en-US" sz="2000" b="1" dirty="0">
                <a:solidFill>
                  <a:schemeClr val="accent6">
                    <a:lumMod val="50000"/>
                  </a:schemeClr>
                </a:solidFill>
              </a:rPr>
              <a:t>Manage courses: View courses, Manage topics for a course, and Manage course information</a:t>
            </a:r>
          </a:p>
          <a:p>
            <a:pPr lvl="1">
              <a:spcBef>
                <a:spcPct val="20000"/>
              </a:spcBef>
              <a:buFont typeface="Wingdings" pitchFamily="2" charset="2"/>
              <a:buChar char="ü"/>
            </a:pPr>
            <a:endParaRPr lang="en-US" sz="2000" b="1" dirty="0">
              <a:solidFill>
                <a:schemeClr val="accent6">
                  <a:lumMod val="50000"/>
                </a:schemeClr>
              </a:solidFill>
            </a:endParaRPr>
          </a:p>
          <a:p>
            <a:pPr lvl="1">
              <a:spcBef>
                <a:spcPct val="20000"/>
              </a:spcBef>
              <a:buFont typeface="Wingdings" pitchFamily="2" charset="2"/>
              <a:buChar char="ü"/>
            </a:pPr>
            <a:r>
              <a:rPr lang="en-US" sz="2000" b="1" dirty="0">
                <a:solidFill>
                  <a:schemeClr val="accent6">
                    <a:lumMod val="50000"/>
                  </a:schemeClr>
                </a:solidFill>
              </a:rPr>
              <a:t>Manage tutors: View course calendar, View tutors, Manage tutor information, and Assign courses to tutors</a:t>
            </a:r>
          </a:p>
        </p:txBody>
      </p:sp>
    </p:spTree>
    <p:extLst>
      <p:ext uri="{BB962C8B-B14F-4D97-AF65-F5344CB8AC3E}">
        <p14:creationId xmlns:p14="http://schemas.microsoft.com/office/powerpoint/2010/main" val="3618859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65"/>
          <p:cNvGrpSpPr/>
          <p:nvPr/>
        </p:nvGrpSpPr>
        <p:grpSpPr>
          <a:xfrm>
            <a:off x="395702" y="914599"/>
            <a:ext cx="7682068" cy="6480720"/>
            <a:chOff x="395702" y="914599"/>
            <a:chExt cx="7682068" cy="6480720"/>
          </a:xfrm>
        </p:grpSpPr>
        <p:sp>
          <p:nvSpPr>
            <p:cNvPr id="65" name="Rectangle 64"/>
            <p:cNvSpPr/>
            <p:nvPr/>
          </p:nvSpPr>
          <p:spPr bwMode="auto">
            <a:xfrm>
              <a:off x="2430525" y="914599"/>
              <a:ext cx="4300896" cy="648072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6" name="Oval 5"/>
            <p:cNvSpPr/>
            <p:nvPr/>
          </p:nvSpPr>
          <p:spPr bwMode="auto">
            <a:xfrm>
              <a:off x="3491061" y="2066727"/>
              <a:ext cx="2016224"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7" name="Oval 6"/>
            <p:cNvSpPr/>
            <p:nvPr/>
          </p:nvSpPr>
          <p:spPr bwMode="auto">
            <a:xfrm>
              <a:off x="3566930" y="2930823"/>
              <a:ext cx="2016224"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8" name="Oval 7"/>
            <p:cNvSpPr/>
            <p:nvPr/>
          </p:nvSpPr>
          <p:spPr bwMode="auto">
            <a:xfrm>
              <a:off x="3563069" y="3794919"/>
              <a:ext cx="2016224"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9" name="Oval 8"/>
            <p:cNvSpPr/>
            <p:nvPr/>
          </p:nvSpPr>
          <p:spPr bwMode="auto">
            <a:xfrm>
              <a:off x="3563069" y="4659015"/>
              <a:ext cx="2016224"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0" name="Oval 9"/>
            <p:cNvSpPr/>
            <p:nvPr/>
          </p:nvSpPr>
          <p:spPr bwMode="auto">
            <a:xfrm>
              <a:off x="3563069" y="5523111"/>
              <a:ext cx="2016224"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1" name="Oval 10"/>
            <p:cNvSpPr/>
            <p:nvPr/>
          </p:nvSpPr>
          <p:spPr bwMode="auto">
            <a:xfrm>
              <a:off x="3563069" y="6387207"/>
              <a:ext cx="2016224"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2" name="Oval 11"/>
            <p:cNvSpPr/>
            <p:nvPr/>
          </p:nvSpPr>
          <p:spPr bwMode="auto">
            <a:xfrm>
              <a:off x="3491061" y="1202631"/>
              <a:ext cx="2016224"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grpSp>
          <p:nvGrpSpPr>
            <p:cNvPr id="41" name="Group 40"/>
            <p:cNvGrpSpPr/>
            <p:nvPr/>
          </p:nvGrpSpPr>
          <p:grpSpPr>
            <a:xfrm>
              <a:off x="395702" y="2945151"/>
              <a:ext cx="1511183" cy="1713864"/>
              <a:chOff x="395702" y="2727386"/>
              <a:chExt cx="1511183" cy="1713864"/>
            </a:xfrm>
          </p:grpSpPr>
          <p:grpSp>
            <p:nvGrpSpPr>
              <p:cNvPr id="18" name="Group 17"/>
              <p:cNvGrpSpPr/>
              <p:nvPr/>
            </p:nvGrpSpPr>
            <p:grpSpPr>
              <a:xfrm>
                <a:off x="914499" y="2727386"/>
                <a:ext cx="455490" cy="979359"/>
                <a:chOff x="178693" y="2137619"/>
                <a:chExt cx="455490" cy="979359"/>
              </a:xfrm>
            </p:grpSpPr>
            <p:sp>
              <p:nvSpPr>
                <p:cNvPr id="13" name="Oval 12"/>
                <p:cNvSpPr>
                  <a:spLocks noChangeArrowheads="1"/>
                </p:cNvSpPr>
                <p:nvPr/>
              </p:nvSpPr>
              <p:spPr bwMode="auto">
                <a:xfrm>
                  <a:off x="254608" y="2137619"/>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14" name="Line 34"/>
                <p:cNvSpPr>
                  <a:spLocks noChangeShapeType="1"/>
                </p:cNvSpPr>
                <p:nvPr/>
              </p:nvSpPr>
              <p:spPr bwMode="auto">
                <a:xfrm>
                  <a:off x="406438" y="2351854"/>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15" name="Line 35"/>
                <p:cNvSpPr>
                  <a:spLocks noChangeShapeType="1"/>
                </p:cNvSpPr>
                <p:nvPr/>
              </p:nvSpPr>
              <p:spPr bwMode="auto">
                <a:xfrm>
                  <a:off x="178693" y="2504879"/>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16" name="Line 36"/>
                <p:cNvSpPr>
                  <a:spLocks noChangeShapeType="1"/>
                </p:cNvSpPr>
                <p:nvPr/>
              </p:nvSpPr>
              <p:spPr bwMode="auto">
                <a:xfrm flipH="1">
                  <a:off x="178693" y="2841533"/>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17" name="Line 37"/>
                <p:cNvSpPr>
                  <a:spLocks noChangeShapeType="1"/>
                </p:cNvSpPr>
                <p:nvPr/>
              </p:nvSpPr>
              <p:spPr bwMode="auto">
                <a:xfrm>
                  <a:off x="406438" y="2841533"/>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grpSp>
          <p:sp>
            <p:nvSpPr>
              <p:cNvPr id="31" name="Rectangle 30"/>
              <p:cNvSpPr/>
              <p:nvPr/>
            </p:nvSpPr>
            <p:spPr>
              <a:xfrm>
                <a:off x="395702" y="3794919"/>
                <a:ext cx="1511183" cy="646331"/>
              </a:xfrm>
              <a:prstGeom prst="rect">
                <a:avLst/>
              </a:prstGeom>
            </p:spPr>
            <p:txBody>
              <a:bodyPr wrap="none">
                <a:spAutoFit/>
              </a:bodyPr>
              <a:lstStyle/>
              <a:p>
                <a:pPr algn="ctr"/>
                <a:r>
                  <a:rPr lang="en-US" sz="1800" b="1" dirty="0">
                    <a:solidFill>
                      <a:schemeClr val="accent6">
                        <a:lumMod val="50000"/>
                      </a:schemeClr>
                    </a:solidFill>
                    <a:latin typeface="Calibri" pitchFamily="34" charset="0"/>
                    <a:cs typeface="Calibri" pitchFamily="34" charset="0"/>
                  </a:rPr>
                  <a:t>Course </a:t>
                </a:r>
                <a:endParaRPr lang="en-US" sz="1800" b="1" dirty="0" smtClean="0">
                  <a:solidFill>
                    <a:schemeClr val="accent6">
                      <a:lumMod val="50000"/>
                    </a:schemeClr>
                  </a:solidFill>
                  <a:latin typeface="Calibri" pitchFamily="34" charset="0"/>
                  <a:cs typeface="Calibri" pitchFamily="34" charset="0"/>
                </a:endParaRPr>
              </a:p>
              <a:p>
                <a:pPr algn="ctr"/>
                <a:r>
                  <a:rPr lang="en-US" sz="1800" b="1" dirty="0" smtClean="0">
                    <a:solidFill>
                      <a:schemeClr val="accent6">
                        <a:lumMod val="50000"/>
                      </a:schemeClr>
                    </a:solidFill>
                    <a:latin typeface="Calibri" pitchFamily="34" charset="0"/>
                    <a:cs typeface="Calibri" pitchFamily="34" charset="0"/>
                  </a:rPr>
                  <a:t>Administrator</a:t>
                </a:r>
                <a:endParaRPr lang="en-GB" sz="1800" b="1" dirty="0">
                  <a:solidFill>
                    <a:schemeClr val="accent6">
                      <a:lumMod val="50000"/>
                    </a:schemeClr>
                  </a:solidFill>
                  <a:latin typeface="Calibri" pitchFamily="34" charset="0"/>
                  <a:cs typeface="Calibri" pitchFamily="34" charset="0"/>
                </a:endParaRPr>
              </a:p>
            </p:txBody>
          </p:sp>
        </p:grpSp>
        <p:grpSp>
          <p:nvGrpSpPr>
            <p:cNvPr id="42" name="Group 41"/>
            <p:cNvGrpSpPr/>
            <p:nvPr/>
          </p:nvGrpSpPr>
          <p:grpSpPr>
            <a:xfrm>
              <a:off x="7140206" y="2129395"/>
              <a:ext cx="937564" cy="1420699"/>
              <a:chOff x="6922431" y="2023472"/>
              <a:chExt cx="937564" cy="1420699"/>
            </a:xfrm>
          </p:grpSpPr>
          <p:grpSp>
            <p:nvGrpSpPr>
              <p:cNvPr id="19" name="Group 18"/>
              <p:cNvGrpSpPr/>
              <p:nvPr/>
            </p:nvGrpSpPr>
            <p:grpSpPr>
              <a:xfrm>
                <a:off x="7163469" y="2023472"/>
                <a:ext cx="455490" cy="979359"/>
                <a:chOff x="178693" y="2137619"/>
                <a:chExt cx="455490" cy="979359"/>
              </a:xfrm>
            </p:grpSpPr>
            <p:sp>
              <p:nvSpPr>
                <p:cNvPr id="20" name="Oval 19"/>
                <p:cNvSpPr>
                  <a:spLocks noChangeArrowheads="1"/>
                </p:cNvSpPr>
                <p:nvPr/>
              </p:nvSpPr>
              <p:spPr bwMode="auto">
                <a:xfrm>
                  <a:off x="254608" y="2137619"/>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21" name="Line 34"/>
                <p:cNvSpPr>
                  <a:spLocks noChangeShapeType="1"/>
                </p:cNvSpPr>
                <p:nvPr/>
              </p:nvSpPr>
              <p:spPr bwMode="auto">
                <a:xfrm>
                  <a:off x="406438" y="2351854"/>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2" name="Line 35"/>
                <p:cNvSpPr>
                  <a:spLocks noChangeShapeType="1"/>
                </p:cNvSpPr>
                <p:nvPr/>
              </p:nvSpPr>
              <p:spPr bwMode="auto">
                <a:xfrm>
                  <a:off x="178693" y="2504879"/>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3" name="Line 36"/>
                <p:cNvSpPr>
                  <a:spLocks noChangeShapeType="1"/>
                </p:cNvSpPr>
                <p:nvPr/>
              </p:nvSpPr>
              <p:spPr bwMode="auto">
                <a:xfrm flipH="1">
                  <a:off x="178693" y="2841533"/>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4" name="Line 37"/>
                <p:cNvSpPr>
                  <a:spLocks noChangeShapeType="1"/>
                </p:cNvSpPr>
                <p:nvPr/>
              </p:nvSpPr>
              <p:spPr bwMode="auto">
                <a:xfrm>
                  <a:off x="406438" y="2841533"/>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grpSp>
          <p:sp>
            <p:nvSpPr>
              <p:cNvPr id="32" name="Rectangle 31"/>
              <p:cNvSpPr/>
              <p:nvPr/>
            </p:nvSpPr>
            <p:spPr>
              <a:xfrm>
                <a:off x="6922431" y="3074839"/>
                <a:ext cx="937564" cy="369332"/>
              </a:xfrm>
              <a:prstGeom prst="rect">
                <a:avLst/>
              </a:prstGeom>
            </p:spPr>
            <p:txBody>
              <a:bodyPr wrap="none">
                <a:spAutoFit/>
              </a:bodyPr>
              <a:lstStyle/>
              <a:p>
                <a:pPr algn="ctr"/>
                <a:r>
                  <a:rPr lang="en-US" sz="1800" b="1" dirty="0" smtClean="0">
                    <a:solidFill>
                      <a:schemeClr val="accent6">
                        <a:lumMod val="50000"/>
                      </a:schemeClr>
                    </a:solidFill>
                    <a:latin typeface="Calibri" pitchFamily="34" charset="0"/>
                    <a:cs typeface="Calibri" pitchFamily="34" charset="0"/>
                  </a:rPr>
                  <a:t>Student</a:t>
                </a:r>
              </a:p>
            </p:txBody>
          </p:sp>
        </p:grpSp>
        <p:grpSp>
          <p:nvGrpSpPr>
            <p:cNvPr id="43" name="Group 42"/>
            <p:cNvGrpSpPr/>
            <p:nvPr/>
          </p:nvGrpSpPr>
          <p:grpSpPr>
            <a:xfrm>
              <a:off x="7262419" y="4731023"/>
              <a:ext cx="693138" cy="1368152"/>
              <a:chOff x="7262419" y="4010943"/>
              <a:chExt cx="693138" cy="1368152"/>
            </a:xfrm>
          </p:grpSpPr>
          <p:grpSp>
            <p:nvGrpSpPr>
              <p:cNvPr id="25" name="Group 24"/>
              <p:cNvGrpSpPr/>
              <p:nvPr/>
            </p:nvGrpSpPr>
            <p:grpSpPr>
              <a:xfrm>
                <a:off x="7391214" y="4010943"/>
                <a:ext cx="455490" cy="979359"/>
                <a:chOff x="178693" y="2137619"/>
                <a:chExt cx="455490" cy="979359"/>
              </a:xfrm>
            </p:grpSpPr>
            <p:sp>
              <p:nvSpPr>
                <p:cNvPr id="26" name="Oval 25"/>
                <p:cNvSpPr>
                  <a:spLocks noChangeArrowheads="1"/>
                </p:cNvSpPr>
                <p:nvPr/>
              </p:nvSpPr>
              <p:spPr bwMode="auto">
                <a:xfrm>
                  <a:off x="254608" y="2137619"/>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27" name="Line 34"/>
                <p:cNvSpPr>
                  <a:spLocks noChangeShapeType="1"/>
                </p:cNvSpPr>
                <p:nvPr/>
              </p:nvSpPr>
              <p:spPr bwMode="auto">
                <a:xfrm>
                  <a:off x="406438" y="2351854"/>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8" name="Line 35"/>
                <p:cNvSpPr>
                  <a:spLocks noChangeShapeType="1"/>
                </p:cNvSpPr>
                <p:nvPr/>
              </p:nvSpPr>
              <p:spPr bwMode="auto">
                <a:xfrm>
                  <a:off x="178693" y="2504879"/>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9" name="Line 36"/>
                <p:cNvSpPr>
                  <a:spLocks noChangeShapeType="1"/>
                </p:cNvSpPr>
                <p:nvPr/>
              </p:nvSpPr>
              <p:spPr bwMode="auto">
                <a:xfrm flipH="1">
                  <a:off x="178693" y="2841533"/>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0" name="Line 37"/>
                <p:cNvSpPr>
                  <a:spLocks noChangeShapeType="1"/>
                </p:cNvSpPr>
                <p:nvPr/>
              </p:nvSpPr>
              <p:spPr bwMode="auto">
                <a:xfrm>
                  <a:off x="406438" y="2841533"/>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grpSp>
          <p:sp>
            <p:nvSpPr>
              <p:cNvPr id="33" name="Rectangle 32"/>
              <p:cNvSpPr/>
              <p:nvPr/>
            </p:nvSpPr>
            <p:spPr>
              <a:xfrm>
                <a:off x="7262419" y="5009763"/>
                <a:ext cx="693138" cy="369332"/>
              </a:xfrm>
              <a:prstGeom prst="rect">
                <a:avLst/>
              </a:prstGeom>
            </p:spPr>
            <p:txBody>
              <a:bodyPr wrap="none">
                <a:spAutoFit/>
              </a:bodyPr>
              <a:lstStyle/>
              <a:p>
                <a:pPr algn="ctr"/>
                <a:r>
                  <a:rPr lang="en-US" sz="1800" b="1" dirty="0" smtClean="0">
                    <a:solidFill>
                      <a:schemeClr val="accent6">
                        <a:lumMod val="50000"/>
                      </a:schemeClr>
                    </a:solidFill>
                    <a:latin typeface="Calibri" pitchFamily="34" charset="0"/>
                    <a:cs typeface="Calibri" pitchFamily="34" charset="0"/>
                  </a:rPr>
                  <a:t>Tutor</a:t>
                </a:r>
                <a:endParaRPr lang="en-GB" sz="1800" b="1" dirty="0">
                  <a:solidFill>
                    <a:schemeClr val="accent6">
                      <a:lumMod val="50000"/>
                    </a:schemeClr>
                  </a:solidFill>
                  <a:latin typeface="Calibri" pitchFamily="34" charset="0"/>
                  <a:cs typeface="Calibri" pitchFamily="34" charset="0"/>
                </a:endParaRPr>
              </a:p>
            </p:txBody>
          </p:sp>
        </p:grpSp>
        <p:sp>
          <p:nvSpPr>
            <p:cNvPr id="34" name="Rectangle 33"/>
            <p:cNvSpPr/>
            <p:nvPr/>
          </p:nvSpPr>
          <p:spPr>
            <a:xfrm>
              <a:off x="3621656" y="1378005"/>
              <a:ext cx="1755034" cy="369332"/>
            </a:xfrm>
            <a:prstGeom prst="rect">
              <a:avLst/>
            </a:prstGeom>
          </p:spPr>
          <p:txBody>
            <a:bodyPr wrap="square">
              <a:spAutoFit/>
            </a:bodyPr>
            <a:lstStyle/>
            <a:p>
              <a:pPr algn="ctr"/>
              <a:r>
                <a:rPr lang="en-US" sz="1800" b="1" dirty="0" smtClean="0">
                  <a:solidFill>
                    <a:schemeClr val="accent6">
                      <a:lumMod val="50000"/>
                    </a:schemeClr>
                  </a:solidFill>
                  <a:latin typeface="Calibri" pitchFamily="34" charset="0"/>
                  <a:cs typeface="Calibri" pitchFamily="34" charset="0"/>
                </a:rPr>
                <a:t>View Courses</a:t>
              </a:r>
              <a:endParaRPr lang="en-GB" sz="1800" b="1" dirty="0">
                <a:solidFill>
                  <a:schemeClr val="accent6">
                    <a:lumMod val="50000"/>
                  </a:schemeClr>
                </a:solidFill>
                <a:latin typeface="Calibri" pitchFamily="34" charset="0"/>
                <a:cs typeface="Calibri" pitchFamily="34" charset="0"/>
              </a:endParaRPr>
            </a:p>
          </p:txBody>
        </p:sp>
        <p:sp>
          <p:nvSpPr>
            <p:cNvPr id="35" name="Rectangle 34"/>
            <p:cNvSpPr/>
            <p:nvPr/>
          </p:nvSpPr>
          <p:spPr>
            <a:xfrm>
              <a:off x="3680243" y="2124248"/>
              <a:ext cx="1755034" cy="646331"/>
            </a:xfrm>
            <a:prstGeom prst="rect">
              <a:avLst/>
            </a:prstGeom>
          </p:spPr>
          <p:txBody>
            <a:bodyPr wrap="square">
              <a:spAutoFit/>
            </a:bodyPr>
            <a:lstStyle/>
            <a:p>
              <a:pPr algn="ctr"/>
              <a:r>
                <a:rPr lang="en-US" sz="1800" b="1" dirty="0" smtClean="0">
                  <a:solidFill>
                    <a:schemeClr val="accent6">
                      <a:lumMod val="50000"/>
                    </a:schemeClr>
                  </a:solidFill>
                  <a:latin typeface="Calibri" pitchFamily="34" charset="0"/>
                  <a:cs typeface="Calibri" pitchFamily="34" charset="0"/>
                </a:rPr>
                <a:t>Manage topics for a course</a:t>
              </a:r>
              <a:endParaRPr lang="en-GB" sz="1800" b="1" dirty="0">
                <a:solidFill>
                  <a:schemeClr val="accent6">
                    <a:lumMod val="50000"/>
                  </a:schemeClr>
                </a:solidFill>
                <a:latin typeface="Calibri" pitchFamily="34" charset="0"/>
                <a:cs typeface="Calibri" pitchFamily="34" charset="0"/>
              </a:endParaRPr>
            </a:p>
          </p:txBody>
        </p:sp>
        <p:sp>
          <p:nvSpPr>
            <p:cNvPr id="36" name="Rectangle 35"/>
            <p:cNvSpPr/>
            <p:nvPr/>
          </p:nvSpPr>
          <p:spPr>
            <a:xfrm>
              <a:off x="3697525" y="2983761"/>
              <a:ext cx="1755034" cy="646331"/>
            </a:xfrm>
            <a:prstGeom prst="rect">
              <a:avLst/>
            </a:prstGeom>
          </p:spPr>
          <p:txBody>
            <a:bodyPr wrap="square">
              <a:spAutoFit/>
            </a:bodyPr>
            <a:lstStyle/>
            <a:p>
              <a:pPr algn="ctr"/>
              <a:r>
                <a:rPr lang="en-US" sz="1800" b="1" dirty="0" smtClean="0">
                  <a:solidFill>
                    <a:schemeClr val="accent6">
                      <a:lumMod val="50000"/>
                    </a:schemeClr>
                  </a:solidFill>
                  <a:latin typeface="Calibri" pitchFamily="34" charset="0"/>
                  <a:cs typeface="Calibri" pitchFamily="34" charset="0"/>
                </a:rPr>
                <a:t>Manage Course information</a:t>
              </a:r>
              <a:endParaRPr lang="en-GB" sz="1800" b="1" dirty="0">
                <a:solidFill>
                  <a:schemeClr val="accent6">
                    <a:lumMod val="50000"/>
                  </a:schemeClr>
                </a:solidFill>
                <a:latin typeface="Calibri" pitchFamily="34" charset="0"/>
                <a:cs typeface="Calibri" pitchFamily="34" charset="0"/>
              </a:endParaRPr>
            </a:p>
          </p:txBody>
        </p:sp>
        <p:sp>
          <p:nvSpPr>
            <p:cNvPr id="37" name="Rectangle 36"/>
            <p:cNvSpPr/>
            <p:nvPr/>
          </p:nvSpPr>
          <p:spPr>
            <a:xfrm>
              <a:off x="3680243" y="3845585"/>
              <a:ext cx="1755034" cy="646331"/>
            </a:xfrm>
            <a:prstGeom prst="rect">
              <a:avLst/>
            </a:prstGeom>
          </p:spPr>
          <p:txBody>
            <a:bodyPr wrap="square">
              <a:spAutoFit/>
            </a:bodyPr>
            <a:lstStyle/>
            <a:p>
              <a:pPr algn="ctr"/>
              <a:r>
                <a:rPr lang="en-US" sz="1800" b="1" dirty="0" smtClean="0">
                  <a:solidFill>
                    <a:schemeClr val="accent6">
                      <a:lumMod val="50000"/>
                    </a:schemeClr>
                  </a:solidFill>
                  <a:latin typeface="Calibri" pitchFamily="34" charset="0"/>
                  <a:cs typeface="Calibri" pitchFamily="34" charset="0"/>
                </a:rPr>
                <a:t>View Course calendar</a:t>
              </a:r>
              <a:endParaRPr lang="en-GB" sz="1800" b="1" dirty="0">
                <a:solidFill>
                  <a:schemeClr val="accent6">
                    <a:lumMod val="50000"/>
                  </a:schemeClr>
                </a:solidFill>
                <a:latin typeface="Calibri" pitchFamily="34" charset="0"/>
                <a:cs typeface="Calibri" pitchFamily="34" charset="0"/>
              </a:endParaRPr>
            </a:p>
          </p:txBody>
        </p:sp>
        <p:sp>
          <p:nvSpPr>
            <p:cNvPr id="38" name="Rectangle 37"/>
            <p:cNvSpPr/>
            <p:nvPr/>
          </p:nvSpPr>
          <p:spPr>
            <a:xfrm>
              <a:off x="3715299" y="4834389"/>
              <a:ext cx="1755034" cy="369332"/>
            </a:xfrm>
            <a:prstGeom prst="rect">
              <a:avLst/>
            </a:prstGeom>
          </p:spPr>
          <p:txBody>
            <a:bodyPr wrap="square">
              <a:spAutoFit/>
            </a:bodyPr>
            <a:lstStyle/>
            <a:p>
              <a:pPr algn="ctr"/>
              <a:r>
                <a:rPr lang="en-US" sz="1800" b="1" dirty="0" smtClean="0">
                  <a:solidFill>
                    <a:schemeClr val="accent6">
                      <a:lumMod val="50000"/>
                    </a:schemeClr>
                  </a:solidFill>
                  <a:latin typeface="Calibri" pitchFamily="34" charset="0"/>
                  <a:cs typeface="Calibri" pitchFamily="34" charset="0"/>
                </a:rPr>
                <a:t>View tutors</a:t>
              </a:r>
              <a:endParaRPr lang="en-GB" sz="1800" b="1" dirty="0">
                <a:solidFill>
                  <a:schemeClr val="accent6">
                    <a:lumMod val="50000"/>
                  </a:schemeClr>
                </a:solidFill>
                <a:latin typeface="Calibri" pitchFamily="34" charset="0"/>
                <a:cs typeface="Calibri" pitchFamily="34" charset="0"/>
              </a:endParaRPr>
            </a:p>
          </p:txBody>
        </p:sp>
        <p:sp>
          <p:nvSpPr>
            <p:cNvPr id="39" name="Rectangle 38"/>
            <p:cNvSpPr/>
            <p:nvPr/>
          </p:nvSpPr>
          <p:spPr>
            <a:xfrm>
              <a:off x="3680243" y="5596860"/>
              <a:ext cx="1755034" cy="646331"/>
            </a:xfrm>
            <a:prstGeom prst="rect">
              <a:avLst/>
            </a:prstGeom>
          </p:spPr>
          <p:txBody>
            <a:bodyPr wrap="square">
              <a:spAutoFit/>
            </a:bodyPr>
            <a:lstStyle/>
            <a:p>
              <a:pPr algn="ctr"/>
              <a:r>
                <a:rPr lang="en-US" sz="1800" b="1" dirty="0" smtClean="0">
                  <a:solidFill>
                    <a:schemeClr val="accent6">
                      <a:lumMod val="50000"/>
                    </a:schemeClr>
                  </a:solidFill>
                  <a:latin typeface="Calibri" pitchFamily="34" charset="0"/>
                  <a:cs typeface="Calibri" pitchFamily="34" charset="0"/>
                </a:rPr>
                <a:t>Manage tutors information</a:t>
              </a:r>
              <a:endParaRPr lang="en-GB" sz="1800" b="1" dirty="0">
                <a:solidFill>
                  <a:schemeClr val="accent6">
                    <a:lumMod val="50000"/>
                  </a:schemeClr>
                </a:solidFill>
                <a:latin typeface="Calibri" pitchFamily="34" charset="0"/>
                <a:cs typeface="Calibri" pitchFamily="34" charset="0"/>
              </a:endParaRPr>
            </a:p>
          </p:txBody>
        </p:sp>
        <p:sp>
          <p:nvSpPr>
            <p:cNvPr id="40" name="Rectangle 39"/>
            <p:cNvSpPr/>
            <p:nvPr/>
          </p:nvSpPr>
          <p:spPr>
            <a:xfrm>
              <a:off x="3621656" y="6424081"/>
              <a:ext cx="1755034" cy="646331"/>
            </a:xfrm>
            <a:prstGeom prst="rect">
              <a:avLst/>
            </a:prstGeom>
          </p:spPr>
          <p:txBody>
            <a:bodyPr wrap="square">
              <a:spAutoFit/>
            </a:bodyPr>
            <a:lstStyle/>
            <a:p>
              <a:pPr algn="ctr"/>
              <a:r>
                <a:rPr lang="en-US" sz="1800" b="1" dirty="0" smtClean="0">
                  <a:solidFill>
                    <a:schemeClr val="accent6">
                      <a:lumMod val="50000"/>
                    </a:schemeClr>
                  </a:solidFill>
                  <a:latin typeface="Calibri" pitchFamily="34" charset="0"/>
                  <a:cs typeface="Calibri" pitchFamily="34" charset="0"/>
                </a:rPr>
                <a:t>Assign courses to tutors</a:t>
              </a:r>
              <a:endParaRPr lang="en-GB" sz="1800" b="1" dirty="0">
                <a:solidFill>
                  <a:schemeClr val="accent6">
                    <a:lumMod val="50000"/>
                  </a:schemeClr>
                </a:solidFill>
                <a:latin typeface="Calibri" pitchFamily="34" charset="0"/>
                <a:cs typeface="Calibri" pitchFamily="34" charset="0"/>
              </a:endParaRPr>
            </a:p>
          </p:txBody>
        </p:sp>
        <p:cxnSp>
          <p:nvCxnSpPr>
            <p:cNvPr id="45" name="Straight Connector 44"/>
            <p:cNvCxnSpPr>
              <a:endCxn id="12" idx="2"/>
            </p:cNvCxnSpPr>
            <p:nvPr/>
          </p:nvCxnSpPr>
          <p:spPr bwMode="auto">
            <a:xfrm flipV="1">
              <a:off x="1369989" y="1562671"/>
              <a:ext cx="2121072" cy="174974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Connector 46"/>
            <p:cNvCxnSpPr>
              <a:endCxn id="6" idx="2"/>
            </p:cNvCxnSpPr>
            <p:nvPr/>
          </p:nvCxnSpPr>
          <p:spPr bwMode="auto">
            <a:xfrm flipV="1">
              <a:off x="1369989" y="2426767"/>
              <a:ext cx="2121072" cy="88564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Straight Connector 48"/>
            <p:cNvCxnSpPr>
              <a:endCxn id="7" idx="2"/>
            </p:cNvCxnSpPr>
            <p:nvPr/>
          </p:nvCxnSpPr>
          <p:spPr bwMode="auto">
            <a:xfrm flipV="1">
              <a:off x="1369989" y="3290863"/>
              <a:ext cx="2196941" cy="2154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Straight Connector 50"/>
            <p:cNvCxnSpPr>
              <a:stCxn id="15" idx="1"/>
              <a:endCxn id="8" idx="2"/>
            </p:cNvCxnSpPr>
            <p:nvPr/>
          </p:nvCxnSpPr>
          <p:spPr bwMode="auto">
            <a:xfrm>
              <a:off x="1369989" y="3312412"/>
              <a:ext cx="2193080" cy="842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a:endCxn id="9" idx="2"/>
            </p:cNvCxnSpPr>
            <p:nvPr/>
          </p:nvCxnSpPr>
          <p:spPr bwMode="auto">
            <a:xfrm>
              <a:off x="1369989" y="3290863"/>
              <a:ext cx="2193080" cy="172819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a:endCxn id="10" idx="2"/>
            </p:cNvCxnSpPr>
            <p:nvPr/>
          </p:nvCxnSpPr>
          <p:spPr bwMode="auto">
            <a:xfrm>
              <a:off x="1369989" y="3301637"/>
              <a:ext cx="2193080" cy="258151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a:endCxn id="11" idx="2"/>
            </p:cNvCxnSpPr>
            <p:nvPr/>
          </p:nvCxnSpPr>
          <p:spPr bwMode="auto">
            <a:xfrm>
              <a:off x="1369989" y="3312412"/>
              <a:ext cx="2193080" cy="343483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Connector 59"/>
            <p:cNvCxnSpPr>
              <a:stCxn id="22" idx="0"/>
              <a:endCxn id="8" idx="6"/>
            </p:cNvCxnSpPr>
            <p:nvPr/>
          </p:nvCxnSpPr>
          <p:spPr bwMode="auto">
            <a:xfrm flipH="1">
              <a:off x="5579293" y="2496655"/>
              <a:ext cx="1801951" cy="165830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Straight Connector 61"/>
            <p:cNvCxnSpPr>
              <a:stCxn id="28" idx="0"/>
              <a:endCxn id="8" idx="6"/>
            </p:cNvCxnSpPr>
            <p:nvPr/>
          </p:nvCxnSpPr>
          <p:spPr bwMode="auto">
            <a:xfrm flipH="1" flipV="1">
              <a:off x="5579293" y="4154959"/>
              <a:ext cx="1811921" cy="943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Straight Connector 63"/>
            <p:cNvCxnSpPr>
              <a:endCxn id="10" idx="6"/>
            </p:cNvCxnSpPr>
            <p:nvPr/>
          </p:nvCxnSpPr>
          <p:spPr bwMode="auto">
            <a:xfrm flipH="1">
              <a:off x="5579293" y="5098283"/>
              <a:ext cx="1801951" cy="78486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26269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barn(inVertical)">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Arrow Connector 28"/>
          <p:cNvCxnSpPr/>
          <p:nvPr/>
        </p:nvCxnSpPr>
        <p:spPr bwMode="auto">
          <a:xfrm flipH="1">
            <a:off x="4690127" y="2094759"/>
            <a:ext cx="1232520" cy="2511896"/>
          </a:xfrm>
          <a:prstGeom prst="straightConnector1">
            <a:avLst/>
          </a:prstGeom>
          <a:solidFill>
            <a:schemeClr val="accent1"/>
          </a:solidFill>
          <a:ln w="25400" cap="flat" cmpd="sng" algn="ctr">
            <a:solidFill>
              <a:schemeClr val="accent6">
                <a:lumMod val="75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1" name="Group 10"/>
          <p:cNvGrpSpPr/>
          <p:nvPr/>
        </p:nvGrpSpPr>
        <p:grpSpPr>
          <a:xfrm>
            <a:off x="250701" y="2798585"/>
            <a:ext cx="1511183" cy="1713864"/>
            <a:chOff x="8372864" y="1664487"/>
            <a:chExt cx="1511183" cy="1713864"/>
          </a:xfrm>
        </p:grpSpPr>
        <p:sp>
          <p:nvSpPr>
            <p:cNvPr id="5" name="Oval 4"/>
            <p:cNvSpPr>
              <a:spLocks noChangeArrowheads="1"/>
            </p:cNvSpPr>
            <p:nvPr/>
          </p:nvSpPr>
          <p:spPr bwMode="auto">
            <a:xfrm>
              <a:off x="8967576" y="1664487"/>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6" name="Line 34"/>
            <p:cNvSpPr>
              <a:spLocks noChangeShapeType="1"/>
            </p:cNvSpPr>
            <p:nvPr/>
          </p:nvSpPr>
          <p:spPr bwMode="auto">
            <a:xfrm>
              <a:off x="9119406" y="1878722"/>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7" name="Line 35"/>
            <p:cNvSpPr>
              <a:spLocks noChangeShapeType="1"/>
            </p:cNvSpPr>
            <p:nvPr/>
          </p:nvSpPr>
          <p:spPr bwMode="auto">
            <a:xfrm>
              <a:off x="8891661" y="2031747"/>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8" name="Line 36"/>
            <p:cNvSpPr>
              <a:spLocks noChangeShapeType="1"/>
            </p:cNvSpPr>
            <p:nvPr/>
          </p:nvSpPr>
          <p:spPr bwMode="auto">
            <a:xfrm flipH="1">
              <a:off x="8891661" y="2368401"/>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9" name="Line 37"/>
            <p:cNvSpPr>
              <a:spLocks noChangeShapeType="1"/>
            </p:cNvSpPr>
            <p:nvPr/>
          </p:nvSpPr>
          <p:spPr bwMode="auto">
            <a:xfrm>
              <a:off x="9119406" y="2368401"/>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10" name="Rectangle 9"/>
            <p:cNvSpPr/>
            <p:nvPr/>
          </p:nvSpPr>
          <p:spPr>
            <a:xfrm>
              <a:off x="8372864" y="2732020"/>
              <a:ext cx="1511183" cy="646331"/>
            </a:xfrm>
            <a:prstGeom prst="rect">
              <a:avLst/>
            </a:prstGeom>
          </p:spPr>
          <p:txBody>
            <a:bodyPr wrap="none">
              <a:spAutoFit/>
            </a:bodyPr>
            <a:lstStyle/>
            <a:p>
              <a:pPr algn="ctr"/>
              <a:r>
                <a:rPr lang="en-US" sz="1800" b="1" dirty="0">
                  <a:solidFill>
                    <a:schemeClr val="accent6">
                      <a:lumMod val="50000"/>
                    </a:schemeClr>
                  </a:solidFill>
                  <a:latin typeface="Calibri" pitchFamily="34" charset="0"/>
                  <a:cs typeface="Calibri" pitchFamily="34" charset="0"/>
                </a:rPr>
                <a:t>Course </a:t>
              </a:r>
              <a:endParaRPr lang="en-US" sz="1800" b="1" dirty="0" smtClean="0">
                <a:solidFill>
                  <a:schemeClr val="accent6">
                    <a:lumMod val="50000"/>
                  </a:schemeClr>
                </a:solidFill>
                <a:latin typeface="Calibri" pitchFamily="34" charset="0"/>
                <a:cs typeface="Calibri" pitchFamily="34" charset="0"/>
              </a:endParaRPr>
            </a:p>
            <a:p>
              <a:pPr algn="ctr"/>
              <a:r>
                <a:rPr lang="en-US" sz="1800" b="1" dirty="0" smtClean="0">
                  <a:solidFill>
                    <a:schemeClr val="accent6">
                      <a:lumMod val="50000"/>
                    </a:schemeClr>
                  </a:solidFill>
                  <a:latin typeface="Calibri" pitchFamily="34" charset="0"/>
                  <a:cs typeface="Calibri" pitchFamily="34" charset="0"/>
                </a:rPr>
                <a:t>Administrator</a:t>
              </a:r>
              <a:endParaRPr lang="en-GB" sz="1800" b="1" dirty="0">
                <a:solidFill>
                  <a:schemeClr val="accent6">
                    <a:lumMod val="50000"/>
                  </a:schemeClr>
                </a:solidFill>
                <a:latin typeface="Calibri" pitchFamily="34" charset="0"/>
                <a:cs typeface="Calibri" pitchFamily="34" charset="0"/>
              </a:endParaRPr>
            </a:p>
          </p:txBody>
        </p:sp>
      </p:grpSp>
      <p:grpSp>
        <p:nvGrpSpPr>
          <p:cNvPr id="26" name="Group 25"/>
          <p:cNvGrpSpPr/>
          <p:nvPr/>
        </p:nvGrpSpPr>
        <p:grpSpPr>
          <a:xfrm>
            <a:off x="2457879" y="1582319"/>
            <a:ext cx="5184576" cy="3672408"/>
            <a:chOff x="538733" y="1562671"/>
            <a:chExt cx="5184576" cy="3672408"/>
          </a:xfrm>
        </p:grpSpPr>
        <p:grpSp>
          <p:nvGrpSpPr>
            <p:cNvPr id="25" name="Group 24"/>
            <p:cNvGrpSpPr/>
            <p:nvPr/>
          </p:nvGrpSpPr>
          <p:grpSpPr>
            <a:xfrm>
              <a:off x="538733" y="1562671"/>
              <a:ext cx="5184576" cy="3672408"/>
              <a:chOff x="538733" y="1562671"/>
              <a:chExt cx="5184576" cy="3672408"/>
            </a:xfrm>
          </p:grpSpPr>
          <p:sp>
            <p:nvSpPr>
              <p:cNvPr id="12" name="Oval 11"/>
              <p:cNvSpPr/>
              <p:nvPr/>
            </p:nvSpPr>
            <p:spPr bwMode="auto">
              <a:xfrm>
                <a:off x="538733" y="1562671"/>
                <a:ext cx="1872208"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3" name="Oval 12"/>
              <p:cNvSpPr/>
              <p:nvPr/>
            </p:nvSpPr>
            <p:spPr bwMode="auto">
              <a:xfrm>
                <a:off x="898773" y="2858815"/>
                <a:ext cx="1872208"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4" name="Oval 13"/>
              <p:cNvSpPr/>
              <p:nvPr/>
            </p:nvSpPr>
            <p:spPr bwMode="auto">
              <a:xfrm>
                <a:off x="1354907" y="4514999"/>
                <a:ext cx="1872208"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5" name="Oval 14"/>
              <p:cNvSpPr/>
              <p:nvPr/>
            </p:nvSpPr>
            <p:spPr bwMode="auto">
              <a:xfrm>
                <a:off x="3851101" y="1562671"/>
                <a:ext cx="1872208"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6" name="Oval 15"/>
              <p:cNvSpPr/>
              <p:nvPr/>
            </p:nvSpPr>
            <p:spPr bwMode="auto">
              <a:xfrm>
                <a:off x="3825896" y="2930823"/>
                <a:ext cx="1872208"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7" name="Oval 16"/>
              <p:cNvSpPr/>
              <p:nvPr/>
            </p:nvSpPr>
            <p:spPr bwMode="auto">
              <a:xfrm>
                <a:off x="3825896" y="4143018"/>
                <a:ext cx="1872208" cy="720080"/>
              </a:xfrm>
              <a:prstGeom prst="ellipse">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grpSp>
        <p:sp>
          <p:nvSpPr>
            <p:cNvPr id="18" name="Rectangle 17"/>
            <p:cNvSpPr/>
            <p:nvPr/>
          </p:nvSpPr>
          <p:spPr>
            <a:xfrm>
              <a:off x="732935" y="1630323"/>
              <a:ext cx="1483803" cy="584775"/>
            </a:xfrm>
            <a:prstGeom prst="rect">
              <a:avLst/>
            </a:prstGeom>
          </p:spPr>
          <p:txBody>
            <a:bodyPr wrap="none">
              <a:spAutoFit/>
            </a:bodyPr>
            <a:lstStyle/>
            <a:p>
              <a:pPr algn="ctr"/>
              <a:r>
                <a:rPr lang="en-US" sz="1600" b="1" dirty="0">
                  <a:solidFill>
                    <a:schemeClr val="accent6">
                      <a:lumMod val="50000"/>
                    </a:schemeClr>
                  </a:solidFill>
                  <a:latin typeface="Calibri" pitchFamily="34" charset="0"/>
                  <a:cs typeface="Calibri" pitchFamily="34" charset="0"/>
                </a:rPr>
                <a:t>Manage </a:t>
              </a:r>
              <a:r>
                <a:rPr lang="en-US" sz="1600" b="1" dirty="0" smtClean="0">
                  <a:solidFill>
                    <a:schemeClr val="accent6">
                      <a:lumMod val="50000"/>
                    </a:schemeClr>
                  </a:solidFill>
                  <a:latin typeface="Calibri" pitchFamily="34" charset="0"/>
                  <a:cs typeface="Calibri" pitchFamily="34" charset="0"/>
                </a:rPr>
                <a:t>course</a:t>
              </a:r>
            </a:p>
            <a:p>
              <a:pPr algn="ctr"/>
              <a:r>
                <a:rPr lang="en-US" sz="1600" b="1" dirty="0" smtClean="0">
                  <a:solidFill>
                    <a:schemeClr val="accent6">
                      <a:lumMod val="50000"/>
                    </a:schemeClr>
                  </a:solidFill>
                  <a:latin typeface="Calibri" pitchFamily="34" charset="0"/>
                  <a:cs typeface="Calibri" pitchFamily="34" charset="0"/>
                </a:rPr>
                <a:t> </a:t>
              </a:r>
              <a:r>
                <a:rPr lang="en-US" sz="1600" b="1" dirty="0">
                  <a:solidFill>
                    <a:schemeClr val="accent6">
                      <a:lumMod val="50000"/>
                    </a:schemeClr>
                  </a:solidFill>
                  <a:latin typeface="Calibri" pitchFamily="34" charset="0"/>
                  <a:cs typeface="Calibri" pitchFamily="34" charset="0"/>
                </a:rPr>
                <a:t>information</a:t>
              </a:r>
              <a:endParaRPr lang="en-GB" sz="1600" b="1" dirty="0">
                <a:solidFill>
                  <a:schemeClr val="accent6">
                    <a:lumMod val="50000"/>
                  </a:schemeClr>
                </a:solidFill>
                <a:latin typeface="Calibri" pitchFamily="34" charset="0"/>
                <a:cs typeface="Calibri" pitchFamily="34" charset="0"/>
              </a:endParaRPr>
            </a:p>
          </p:txBody>
        </p:sp>
        <p:sp>
          <p:nvSpPr>
            <p:cNvPr id="19" name="Rectangle 18"/>
            <p:cNvSpPr/>
            <p:nvPr/>
          </p:nvSpPr>
          <p:spPr>
            <a:xfrm>
              <a:off x="932546" y="3059328"/>
              <a:ext cx="1804661" cy="338554"/>
            </a:xfrm>
            <a:prstGeom prst="rect">
              <a:avLst/>
            </a:prstGeom>
          </p:spPr>
          <p:txBody>
            <a:bodyPr wrap="none">
              <a:spAutoFit/>
            </a:bodyPr>
            <a:lstStyle/>
            <a:p>
              <a:pPr algn="ctr"/>
              <a:r>
                <a:rPr lang="en-US" sz="1600" b="1" dirty="0" smtClean="0">
                  <a:solidFill>
                    <a:schemeClr val="accent6">
                      <a:lumMod val="50000"/>
                    </a:schemeClr>
                  </a:solidFill>
                  <a:latin typeface="Calibri" pitchFamily="34" charset="0"/>
                  <a:cs typeface="Calibri" pitchFamily="34" charset="0"/>
                </a:rPr>
                <a:t>Create New Course</a:t>
              </a:r>
              <a:endParaRPr lang="en-GB" sz="1600" b="1" dirty="0">
                <a:solidFill>
                  <a:schemeClr val="accent6">
                    <a:lumMod val="50000"/>
                  </a:schemeClr>
                </a:solidFill>
                <a:latin typeface="Calibri" pitchFamily="34" charset="0"/>
                <a:cs typeface="Calibri" pitchFamily="34" charset="0"/>
              </a:endParaRPr>
            </a:p>
          </p:txBody>
        </p:sp>
        <p:sp>
          <p:nvSpPr>
            <p:cNvPr id="20" name="Rectangle 19"/>
            <p:cNvSpPr/>
            <p:nvPr/>
          </p:nvSpPr>
          <p:spPr>
            <a:xfrm>
              <a:off x="1536958" y="4587007"/>
              <a:ext cx="1508105" cy="584775"/>
            </a:xfrm>
            <a:prstGeom prst="rect">
              <a:avLst/>
            </a:prstGeom>
          </p:spPr>
          <p:txBody>
            <a:bodyPr wrap="none">
              <a:spAutoFit/>
            </a:bodyPr>
            <a:lstStyle/>
            <a:p>
              <a:pPr algn="ctr"/>
              <a:r>
                <a:rPr lang="en-US" sz="1600" b="1" dirty="0" smtClean="0">
                  <a:solidFill>
                    <a:schemeClr val="accent6">
                      <a:lumMod val="50000"/>
                    </a:schemeClr>
                  </a:solidFill>
                  <a:latin typeface="Calibri" pitchFamily="34" charset="0"/>
                  <a:cs typeface="Calibri" pitchFamily="34" charset="0"/>
                </a:rPr>
                <a:t>Validate Course</a:t>
              </a:r>
            </a:p>
            <a:p>
              <a:pPr algn="ctr"/>
              <a:r>
                <a:rPr lang="en-US" sz="1600" b="1" dirty="0" smtClean="0">
                  <a:solidFill>
                    <a:schemeClr val="accent6">
                      <a:lumMod val="50000"/>
                    </a:schemeClr>
                  </a:solidFill>
                  <a:latin typeface="Calibri" pitchFamily="34" charset="0"/>
                  <a:cs typeface="Calibri" pitchFamily="34" charset="0"/>
                </a:rPr>
                <a:t>Information</a:t>
              </a:r>
              <a:endParaRPr lang="en-GB" sz="1600" b="1" dirty="0">
                <a:solidFill>
                  <a:schemeClr val="accent6">
                    <a:lumMod val="50000"/>
                  </a:schemeClr>
                </a:solidFill>
                <a:latin typeface="Calibri" pitchFamily="34" charset="0"/>
                <a:cs typeface="Calibri" pitchFamily="34" charset="0"/>
              </a:endParaRPr>
            </a:p>
          </p:txBody>
        </p:sp>
        <p:sp>
          <p:nvSpPr>
            <p:cNvPr id="21" name="Rectangle 20"/>
            <p:cNvSpPr/>
            <p:nvPr/>
          </p:nvSpPr>
          <p:spPr>
            <a:xfrm>
              <a:off x="4038282" y="1630322"/>
              <a:ext cx="1497846" cy="584775"/>
            </a:xfrm>
            <a:prstGeom prst="rect">
              <a:avLst/>
            </a:prstGeom>
          </p:spPr>
          <p:txBody>
            <a:bodyPr wrap="none">
              <a:spAutoFit/>
            </a:bodyPr>
            <a:lstStyle/>
            <a:p>
              <a:pPr algn="ctr"/>
              <a:r>
                <a:rPr lang="en-US" sz="1600" b="1" dirty="0" smtClean="0">
                  <a:solidFill>
                    <a:schemeClr val="accent6">
                      <a:lumMod val="50000"/>
                    </a:schemeClr>
                  </a:solidFill>
                  <a:latin typeface="Calibri" pitchFamily="34" charset="0"/>
                  <a:cs typeface="Calibri" pitchFamily="34" charset="0"/>
                </a:rPr>
                <a:t>Modify Existing</a:t>
              </a:r>
            </a:p>
            <a:p>
              <a:pPr algn="ctr"/>
              <a:r>
                <a:rPr lang="en-US" sz="1600" b="1" dirty="0" smtClean="0">
                  <a:solidFill>
                    <a:schemeClr val="accent6">
                      <a:lumMod val="50000"/>
                    </a:schemeClr>
                  </a:solidFill>
                  <a:latin typeface="Calibri" pitchFamily="34" charset="0"/>
                  <a:cs typeface="Calibri" pitchFamily="34" charset="0"/>
                </a:rPr>
                <a:t>Course</a:t>
              </a:r>
              <a:endParaRPr lang="en-GB" sz="1600" b="1" dirty="0">
                <a:solidFill>
                  <a:schemeClr val="accent6">
                    <a:lumMod val="50000"/>
                  </a:schemeClr>
                </a:solidFill>
                <a:latin typeface="Calibri" pitchFamily="34" charset="0"/>
                <a:cs typeface="Calibri" pitchFamily="34" charset="0"/>
              </a:endParaRPr>
            </a:p>
          </p:txBody>
        </p:sp>
        <p:sp>
          <p:nvSpPr>
            <p:cNvPr id="22" name="Rectangle 21"/>
            <p:cNvSpPr/>
            <p:nvPr/>
          </p:nvSpPr>
          <p:spPr>
            <a:xfrm>
              <a:off x="4028718" y="2988656"/>
              <a:ext cx="1436804" cy="584775"/>
            </a:xfrm>
            <a:prstGeom prst="rect">
              <a:avLst/>
            </a:prstGeom>
          </p:spPr>
          <p:txBody>
            <a:bodyPr wrap="none">
              <a:spAutoFit/>
            </a:bodyPr>
            <a:lstStyle/>
            <a:p>
              <a:pPr algn="ctr"/>
              <a:r>
                <a:rPr lang="en-US" sz="1600" b="1" dirty="0" smtClean="0">
                  <a:solidFill>
                    <a:schemeClr val="accent6">
                      <a:lumMod val="50000"/>
                    </a:schemeClr>
                  </a:solidFill>
                  <a:latin typeface="Calibri" pitchFamily="34" charset="0"/>
                  <a:cs typeface="Calibri" pitchFamily="34" charset="0"/>
                </a:rPr>
                <a:t>Delete Existing</a:t>
              </a:r>
            </a:p>
            <a:p>
              <a:pPr algn="ctr"/>
              <a:r>
                <a:rPr lang="en-US" sz="1600" b="1" dirty="0" smtClean="0">
                  <a:solidFill>
                    <a:schemeClr val="accent6">
                      <a:lumMod val="50000"/>
                    </a:schemeClr>
                  </a:solidFill>
                  <a:latin typeface="Calibri" pitchFamily="34" charset="0"/>
                  <a:cs typeface="Calibri" pitchFamily="34" charset="0"/>
                </a:rPr>
                <a:t>Course</a:t>
              </a:r>
              <a:endParaRPr lang="en-GB" sz="1600" b="1" dirty="0">
                <a:solidFill>
                  <a:schemeClr val="accent6">
                    <a:lumMod val="50000"/>
                  </a:schemeClr>
                </a:solidFill>
                <a:latin typeface="Calibri" pitchFamily="34" charset="0"/>
                <a:cs typeface="Calibri" pitchFamily="34" charset="0"/>
              </a:endParaRPr>
            </a:p>
          </p:txBody>
        </p:sp>
        <p:sp>
          <p:nvSpPr>
            <p:cNvPr id="23" name="Rectangle 22"/>
            <p:cNvSpPr/>
            <p:nvPr/>
          </p:nvSpPr>
          <p:spPr>
            <a:xfrm>
              <a:off x="3887102" y="4241448"/>
              <a:ext cx="1836207" cy="523220"/>
            </a:xfrm>
            <a:prstGeom prst="rect">
              <a:avLst/>
            </a:prstGeom>
          </p:spPr>
          <p:txBody>
            <a:bodyPr wrap="none">
              <a:spAutoFit/>
            </a:bodyPr>
            <a:lstStyle/>
            <a:p>
              <a:pPr algn="ctr"/>
              <a:r>
                <a:rPr lang="en-US" sz="1400" b="1" dirty="0" smtClean="0">
                  <a:solidFill>
                    <a:schemeClr val="accent6">
                      <a:lumMod val="50000"/>
                    </a:schemeClr>
                  </a:solidFill>
                  <a:latin typeface="Calibri" pitchFamily="34" charset="0"/>
                  <a:cs typeface="Calibri" pitchFamily="34" charset="0"/>
                </a:rPr>
                <a:t>Delete Existing Course</a:t>
              </a:r>
            </a:p>
            <a:p>
              <a:pPr algn="ctr"/>
              <a:r>
                <a:rPr lang="en-US" sz="1400" b="1" dirty="0" smtClean="0">
                  <a:solidFill>
                    <a:schemeClr val="accent6">
                      <a:lumMod val="50000"/>
                    </a:schemeClr>
                  </a:solidFill>
                  <a:latin typeface="Calibri" pitchFamily="34" charset="0"/>
                  <a:cs typeface="Calibri" pitchFamily="34" charset="0"/>
                </a:rPr>
                <a:t>And Update Calendar</a:t>
              </a:r>
              <a:endParaRPr lang="en-GB" sz="1400" b="1" dirty="0">
                <a:solidFill>
                  <a:schemeClr val="accent6">
                    <a:lumMod val="50000"/>
                  </a:schemeClr>
                </a:solidFill>
                <a:latin typeface="Calibri" pitchFamily="34" charset="0"/>
                <a:cs typeface="Calibri" pitchFamily="34" charset="0"/>
              </a:endParaRPr>
            </a:p>
          </p:txBody>
        </p:sp>
      </p:grpSp>
      <p:cxnSp>
        <p:nvCxnSpPr>
          <p:cNvPr id="28" name="Straight Arrow Connector 27"/>
          <p:cNvCxnSpPr/>
          <p:nvPr/>
        </p:nvCxnSpPr>
        <p:spPr bwMode="auto">
          <a:xfrm flipH="1">
            <a:off x="4330087" y="1942359"/>
            <a:ext cx="1440160" cy="0"/>
          </a:xfrm>
          <a:prstGeom prst="straightConnector1">
            <a:avLst/>
          </a:prstGeom>
          <a:solidFill>
            <a:schemeClr val="accent1"/>
          </a:solidFill>
          <a:ln w="25400" cap="flat" cmpd="sng" algn="ctr">
            <a:solidFill>
              <a:schemeClr val="accent6">
                <a:lumMod val="75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30"/>
          <p:cNvCxnSpPr/>
          <p:nvPr/>
        </p:nvCxnSpPr>
        <p:spPr bwMode="auto">
          <a:xfrm flipH="1" flipV="1">
            <a:off x="6746589" y="2332209"/>
            <a:ext cx="10048" cy="618262"/>
          </a:xfrm>
          <a:prstGeom prst="straightConnector1">
            <a:avLst/>
          </a:prstGeom>
          <a:solidFill>
            <a:schemeClr val="accent1"/>
          </a:solidFill>
          <a:ln w="25400" cap="flat" cmpd="sng" algn="ctr">
            <a:solidFill>
              <a:schemeClr val="accent6">
                <a:lumMod val="75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Straight Arrow Connector 36"/>
          <p:cNvCxnSpPr/>
          <p:nvPr/>
        </p:nvCxnSpPr>
        <p:spPr bwMode="auto">
          <a:xfrm flipH="1" flipV="1">
            <a:off x="3393983" y="2302399"/>
            <a:ext cx="504056" cy="573980"/>
          </a:xfrm>
          <a:prstGeom prst="straightConnector1">
            <a:avLst/>
          </a:prstGeom>
          <a:solidFill>
            <a:schemeClr val="accent1"/>
          </a:solidFill>
          <a:ln w="25400" cap="flat" cmpd="sng" algn="ctr">
            <a:solidFill>
              <a:schemeClr val="accent6">
                <a:lumMod val="75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Arrow Connector 38"/>
          <p:cNvCxnSpPr/>
          <p:nvPr/>
        </p:nvCxnSpPr>
        <p:spPr bwMode="auto">
          <a:xfrm>
            <a:off x="3754023" y="3598543"/>
            <a:ext cx="456134" cy="936104"/>
          </a:xfrm>
          <a:prstGeom prst="straightConnector1">
            <a:avLst/>
          </a:prstGeom>
          <a:solidFill>
            <a:schemeClr val="accent1"/>
          </a:solidFill>
          <a:ln w="25400" cap="flat" cmpd="sng" algn="ctr">
            <a:solidFill>
              <a:schemeClr val="accent6">
                <a:lumMod val="75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Rectangle 40"/>
          <p:cNvSpPr/>
          <p:nvPr/>
        </p:nvSpPr>
        <p:spPr>
          <a:xfrm>
            <a:off x="4330087" y="3857745"/>
            <a:ext cx="1087157" cy="307777"/>
          </a:xfrm>
          <a:prstGeom prst="rect">
            <a:avLst/>
          </a:prstGeom>
          <a:solidFill>
            <a:schemeClr val="accent1">
              <a:lumMod val="20000"/>
              <a:lumOff val="80000"/>
            </a:schemeClr>
          </a:solidFill>
        </p:spPr>
        <p:txBody>
          <a:bodyPr wrap="none">
            <a:spAutoFit/>
          </a:bodyPr>
          <a:lstStyle/>
          <a:p>
            <a:r>
              <a:rPr lang="en-US" sz="1400" b="1" dirty="0">
                <a:solidFill>
                  <a:schemeClr val="accent6">
                    <a:lumMod val="50000"/>
                  </a:schemeClr>
                </a:solidFill>
                <a:latin typeface="Calibri" pitchFamily="34" charset="0"/>
                <a:cs typeface="Calibri" pitchFamily="34" charset="0"/>
              </a:rPr>
              <a:t>&lt;&lt;include&gt;&gt;</a:t>
            </a:r>
            <a:endParaRPr lang="en-GB" sz="1400" b="1" dirty="0">
              <a:solidFill>
                <a:schemeClr val="accent6">
                  <a:lumMod val="50000"/>
                </a:schemeClr>
              </a:solidFill>
              <a:latin typeface="Calibri" pitchFamily="34" charset="0"/>
              <a:cs typeface="Calibri" pitchFamily="34" charset="0"/>
            </a:endParaRPr>
          </a:p>
        </p:txBody>
      </p:sp>
      <p:sp>
        <p:nvSpPr>
          <p:cNvPr id="42" name="Rectangle 41"/>
          <p:cNvSpPr/>
          <p:nvPr/>
        </p:nvSpPr>
        <p:spPr>
          <a:xfrm>
            <a:off x="2891337" y="4032664"/>
            <a:ext cx="1087157" cy="307777"/>
          </a:xfrm>
          <a:prstGeom prst="rect">
            <a:avLst/>
          </a:prstGeom>
          <a:noFill/>
        </p:spPr>
        <p:txBody>
          <a:bodyPr wrap="none">
            <a:spAutoFit/>
          </a:bodyPr>
          <a:lstStyle/>
          <a:p>
            <a:r>
              <a:rPr lang="en-US" sz="1400" b="1" dirty="0">
                <a:solidFill>
                  <a:schemeClr val="accent6">
                    <a:lumMod val="50000"/>
                  </a:schemeClr>
                </a:solidFill>
                <a:latin typeface="Calibri" pitchFamily="34" charset="0"/>
                <a:cs typeface="Calibri" pitchFamily="34" charset="0"/>
              </a:rPr>
              <a:t>&lt;&lt;include&gt;&gt;</a:t>
            </a:r>
            <a:endParaRPr lang="en-GB" sz="1400" b="1" dirty="0">
              <a:solidFill>
                <a:schemeClr val="accent6">
                  <a:lumMod val="50000"/>
                </a:schemeClr>
              </a:solidFill>
              <a:latin typeface="Calibri" pitchFamily="34" charset="0"/>
              <a:cs typeface="Calibri" pitchFamily="34" charset="0"/>
            </a:endParaRPr>
          </a:p>
        </p:txBody>
      </p:sp>
      <p:sp>
        <p:nvSpPr>
          <p:cNvPr id="43" name="Rectangle 42"/>
          <p:cNvSpPr/>
          <p:nvPr/>
        </p:nvSpPr>
        <p:spPr>
          <a:xfrm>
            <a:off x="6756637" y="2553077"/>
            <a:ext cx="1054904" cy="307777"/>
          </a:xfrm>
          <a:prstGeom prst="rect">
            <a:avLst/>
          </a:prstGeom>
          <a:noFill/>
        </p:spPr>
        <p:txBody>
          <a:bodyPr wrap="none">
            <a:spAutoFit/>
          </a:bodyPr>
          <a:lstStyle/>
          <a:p>
            <a:r>
              <a:rPr lang="en-US" sz="1400" b="1" dirty="0" smtClean="0">
                <a:solidFill>
                  <a:schemeClr val="accent6">
                    <a:lumMod val="50000"/>
                  </a:schemeClr>
                </a:solidFill>
                <a:latin typeface="Calibri" pitchFamily="34" charset="0"/>
                <a:cs typeface="Calibri" pitchFamily="34" charset="0"/>
              </a:rPr>
              <a:t>&lt;&lt;extend&gt;&gt;</a:t>
            </a:r>
            <a:endParaRPr lang="en-GB" sz="1400" b="1" dirty="0">
              <a:solidFill>
                <a:schemeClr val="accent6">
                  <a:lumMod val="50000"/>
                </a:schemeClr>
              </a:solidFill>
              <a:latin typeface="Calibri" pitchFamily="34" charset="0"/>
              <a:cs typeface="Calibri" pitchFamily="34" charset="0"/>
            </a:endParaRPr>
          </a:p>
        </p:txBody>
      </p:sp>
      <p:sp>
        <p:nvSpPr>
          <p:cNvPr id="44" name="Rectangle 43"/>
          <p:cNvSpPr/>
          <p:nvPr/>
        </p:nvSpPr>
        <p:spPr>
          <a:xfrm>
            <a:off x="4618809" y="1562671"/>
            <a:ext cx="1054904" cy="307777"/>
          </a:xfrm>
          <a:prstGeom prst="rect">
            <a:avLst/>
          </a:prstGeom>
          <a:noFill/>
        </p:spPr>
        <p:txBody>
          <a:bodyPr wrap="none">
            <a:spAutoFit/>
          </a:bodyPr>
          <a:lstStyle/>
          <a:p>
            <a:r>
              <a:rPr lang="en-US" sz="1400" b="1" dirty="0" smtClean="0">
                <a:solidFill>
                  <a:schemeClr val="accent6">
                    <a:lumMod val="50000"/>
                  </a:schemeClr>
                </a:solidFill>
                <a:latin typeface="Calibri" pitchFamily="34" charset="0"/>
                <a:cs typeface="Calibri" pitchFamily="34" charset="0"/>
              </a:rPr>
              <a:t>&lt;&lt;extend&gt;&gt;</a:t>
            </a:r>
            <a:endParaRPr lang="en-GB" sz="1400" b="1" dirty="0">
              <a:solidFill>
                <a:schemeClr val="accent6">
                  <a:lumMod val="50000"/>
                </a:schemeClr>
              </a:solidFill>
              <a:latin typeface="Calibri" pitchFamily="34" charset="0"/>
              <a:cs typeface="Calibri" pitchFamily="34" charset="0"/>
            </a:endParaRPr>
          </a:p>
        </p:txBody>
      </p:sp>
      <p:sp>
        <p:nvSpPr>
          <p:cNvPr id="45" name="Rectangle 44"/>
          <p:cNvSpPr/>
          <p:nvPr/>
        </p:nvSpPr>
        <p:spPr>
          <a:xfrm>
            <a:off x="3610007" y="2426670"/>
            <a:ext cx="1054904" cy="307777"/>
          </a:xfrm>
          <a:prstGeom prst="rect">
            <a:avLst/>
          </a:prstGeom>
          <a:noFill/>
        </p:spPr>
        <p:txBody>
          <a:bodyPr wrap="none">
            <a:spAutoFit/>
          </a:bodyPr>
          <a:lstStyle/>
          <a:p>
            <a:r>
              <a:rPr lang="en-US" sz="1400" b="1" dirty="0" smtClean="0">
                <a:solidFill>
                  <a:schemeClr val="accent6">
                    <a:lumMod val="50000"/>
                  </a:schemeClr>
                </a:solidFill>
                <a:latin typeface="Calibri" pitchFamily="34" charset="0"/>
                <a:cs typeface="Calibri" pitchFamily="34" charset="0"/>
              </a:rPr>
              <a:t>&lt;&lt;extend&gt;&gt;</a:t>
            </a:r>
            <a:endParaRPr lang="en-GB" sz="1400" b="1" dirty="0">
              <a:solidFill>
                <a:schemeClr val="accent6">
                  <a:lumMod val="50000"/>
                </a:schemeClr>
              </a:solidFill>
              <a:latin typeface="Calibri" pitchFamily="34" charset="0"/>
              <a:cs typeface="Calibri" pitchFamily="34" charset="0"/>
            </a:endParaRPr>
          </a:p>
        </p:txBody>
      </p:sp>
      <p:sp>
        <p:nvSpPr>
          <p:cNvPr id="46" name="Rectangle 45"/>
          <p:cNvSpPr/>
          <p:nvPr/>
        </p:nvSpPr>
        <p:spPr bwMode="auto">
          <a:xfrm>
            <a:off x="2194917" y="1202631"/>
            <a:ext cx="5904656" cy="5832648"/>
          </a:xfrm>
          <a:prstGeom prst="rect">
            <a:avLst/>
          </a:prstGeom>
          <a:noFill/>
          <a:ln w="9525" cap="flat" cmpd="sng" algn="ctr">
            <a:solidFill>
              <a:schemeClr val="accent6">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cxnSp>
        <p:nvCxnSpPr>
          <p:cNvPr id="48" name="Straight Connector 47"/>
          <p:cNvCxnSpPr>
            <a:stCxn id="7" idx="1"/>
          </p:cNvCxnSpPr>
          <p:nvPr/>
        </p:nvCxnSpPr>
        <p:spPr bwMode="auto">
          <a:xfrm flipV="1">
            <a:off x="1224988" y="2094760"/>
            <a:ext cx="1232891" cy="107108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Straight Connector 49"/>
          <p:cNvCxnSpPr>
            <a:stCxn id="7" idx="1"/>
          </p:cNvCxnSpPr>
          <p:nvPr/>
        </p:nvCxnSpPr>
        <p:spPr bwMode="auto">
          <a:xfrm>
            <a:off x="1224988" y="3165846"/>
            <a:ext cx="1906033" cy="257328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Rectangle 52"/>
          <p:cNvSpPr/>
          <p:nvPr/>
        </p:nvSpPr>
        <p:spPr>
          <a:xfrm>
            <a:off x="3127886" y="5508302"/>
            <a:ext cx="800219" cy="461665"/>
          </a:xfrm>
          <a:prstGeom prst="rect">
            <a:avLst/>
          </a:prstGeom>
        </p:spPr>
        <p:txBody>
          <a:bodyPr wrap="none">
            <a:spAutoFit/>
          </a:bodyPr>
          <a:lstStyle/>
          <a:p>
            <a:r>
              <a:rPr lang="en-US" dirty="0"/>
              <a:t>……</a:t>
            </a:r>
            <a:endParaRPr lang="en-GB" dirty="0"/>
          </a:p>
        </p:txBody>
      </p:sp>
    </p:spTree>
    <p:extLst>
      <p:ext uri="{BB962C8B-B14F-4D97-AF65-F5344CB8AC3E}">
        <p14:creationId xmlns:p14="http://schemas.microsoft.com/office/powerpoint/2010/main" val="35853228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Questions for the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week</a:t>
            </a:r>
            <a:endParaRPr lang="en-GB" dirty="0">
              <a:latin typeface="Calibri" pitchFamily="34" charset="0"/>
              <a:cs typeface="Calibri" pitchFamily="34" charset="0"/>
            </a:endParaRPr>
          </a:p>
        </p:txBody>
      </p:sp>
      <p:sp>
        <p:nvSpPr>
          <p:cNvPr id="4" name="Content Placeholder 2"/>
          <p:cNvSpPr txBox="1">
            <a:spLocks noGrp="1"/>
          </p:cNvSpPr>
          <p:nvPr>
            <p:ph idx="1"/>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marL="342900" indent="-342900">
              <a:defRPr>
                <a:solidFill>
                  <a:schemeClr val="tx1"/>
                </a:solidFill>
                <a:latin typeface="Calibri" pitchFamily="34" charset="0"/>
              </a:defRPr>
            </a:lvl1pPr>
            <a:lvl2pPr marL="727075" indent="-334963">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2400" b="1" dirty="0">
                <a:solidFill>
                  <a:schemeClr val="accent6">
                    <a:lumMod val="50000"/>
                  </a:schemeClr>
                </a:solidFill>
              </a:rPr>
              <a:t>Describe the purpose of </a:t>
            </a:r>
            <a:r>
              <a:rPr lang="en-GB" sz="2400" b="1" i="1" dirty="0">
                <a:solidFill>
                  <a:schemeClr val="accent6">
                    <a:lumMod val="50000"/>
                  </a:schemeClr>
                </a:solidFill>
              </a:rPr>
              <a:t>use case diagrams</a:t>
            </a:r>
            <a:r>
              <a:rPr lang="en-GB" sz="2400" b="1" dirty="0">
                <a:solidFill>
                  <a:schemeClr val="accent6">
                    <a:lumMod val="50000"/>
                  </a:schemeClr>
                </a:solidFill>
              </a:rPr>
              <a:t>.   In the context of systems development,  how can they be utilised?</a:t>
            </a:r>
          </a:p>
          <a:p>
            <a:r>
              <a:rPr lang="en-GB" sz="2400" b="1" dirty="0">
                <a:solidFill>
                  <a:schemeClr val="accent6">
                    <a:lumMod val="50000"/>
                  </a:schemeClr>
                </a:solidFill>
              </a:rPr>
              <a:t>Explain the difference between the &lt;&lt;include&gt;&gt; and &lt;&lt;extend&gt;&gt; stereotyped associations.  Use examples to clarify your answers if required.</a:t>
            </a:r>
          </a:p>
          <a:p>
            <a:r>
              <a:rPr lang="en-GB" sz="2400" b="1" dirty="0">
                <a:solidFill>
                  <a:schemeClr val="accent6">
                    <a:lumMod val="50000"/>
                  </a:schemeClr>
                </a:solidFill>
              </a:rPr>
              <a:t>What do </a:t>
            </a:r>
            <a:r>
              <a:rPr lang="en-GB" sz="2400" b="1" i="1" dirty="0">
                <a:solidFill>
                  <a:schemeClr val="accent6">
                    <a:lumMod val="50000"/>
                  </a:schemeClr>
                </a:solidFill>
              </a:rPr>
              <a:t>extension points </a:t>
            </a:r>
            <a:r>
              <a:rPr lang="en-GB" sz="2400" b="1" dirty="0">
                <a:solidFill>
                  <a:schemeClr val="accent6">
                    <a:lumMod val="50000"/>
                  </a:schemeClr>
                </a:solidFill>
              </a:rPr>
              <a:t>denote?</a:t>
            </a:r>
          </a:p>
          <a:p>
            <a:r>
              <a:rPr lang="en-GB" sz="2400" b="1" dirty="0">
                <a:solidFill>
                  <a:schemeClr val="accent6">
                    <a:lumMod val="50000"/>
                  </a:schemeClr>
                </a:solidFill>
              </a:rPr>
              <a:t>How can the notion of </a:t>
            </a:r>
            <a:r>
              <a:rPr lang="en-GB" sz="2400" b="1" i="1" dirty="0">
                <a:solidFill>
                  <a:schemeClr val="accent6">
                    <a:lumMod val="50000"/>
                  </a:schemeClr>
                </a:solidFill>
              </a:rPr>
              <a:t>generalisation </a:t>
            </a:r>
            <a:r>
              <a:rPr lang="en-GB" sz="2400" b="1" dirty="0">
                <a:solidFill>
                  <a:schemeClr val="accent6">
                    <a:lumMod val="50000"/>
                  </a:schemeClr>
                </a:solidFill>
              </a:rPr>
              <a:t>be incorporated in use case diagrams?</a:t>
            </a:r>
          </a:p>
          <a:p>
            <a:r>
              <a:rPr lang="en-GB" sz="2400" b="1" dirty="0">
                <a:solidFill>
                  <a:schemeClr val="accent6">
                    <a:lumMod val="50000"/>
                  </a:schemeClr>
                </a:solidFill>
              </a:rPr>
              <a:t>Define the following </a:t>
            </a:r>
            <a:r>
              <a:rPr lang="en-GB" sz="2400" b="1" i="1" dirty="0">
                <a:solidFill>
                  <a:schemeClr val="accent6">
                    <a:lumMod val="50000"/>
                  </a:schemeClr>
                </a:solidFill>
              </a:rPr>
              <a:t>elements </a:t>
            </a:r>
            <a:r>
              <a:rPr lang="en-GB" sz="2400" b="1" dirty="0">
                <a:solidFill>
                  <a:schemeClr val="accent6">
                    <a:lumMod val="50000"/>
                  </a:schemeClr>
                </a:solidFill>
              </a:rPr>
              <a:t>of use case diagrams. Clarify each of your answers with your own examples:</a:t>
            </a:r>
          </a:p>
          <a:p>
            <a:pPr lvl="1">
              <a:spcBef>
                <a:spcPct val="20000"/>
              </a:spcBef>
              <a:buFont typeface="Wingdings" pitchFamily="2" charset="2"/>
              <a:buChar char="ü"/>
            </a:pPr>
            <a:r>
              <a:rPr lang="en-GB" sz="2000" b="1" dirty="0">
                <a:solidFill>
                  <a:schemeClr val="accent6">
                    <a:lumMod val="50000"/>
                  </a:schemeClr>
                </a:solidFill>
              </a:rPr>
              <a:t>Actor</a:t>
            </a:r>
          </a:p>
          <a:p>
            <a:pPr lvl="1">
              <a:spcBef>
                <a:spcPct val="20000"/>
              </a:spcBef>
              <a:buFont typeface="Wingdings" pitchFamily="2" charset="2"/>
              <a:buChar char="ü"/>
            </a:pPr>
            <a:r>
              <a:rPr lang="en-GB" sz="2000" b="1" dirty="0">
                <a:solidFill>
                  <a:schemeClr val="accent6">
                    <a:lumMod val="50000"/>
                  </a:schemeClr>
                </a:solidFill>
              </a:rPr>
              <a:t>Use case </a:t>
            </a:r>
          </a:p>
          <a:p>
            <a:pPr lvl="1">
              <a:spcBef>
                <a:spcPct val="20000"/>
              </a:spcBef>
              <a:buFont typeface="Wingdings" pitchFamily="2" charset="2"/>
              <a:buChar char="ü"/>
            </a:pPr>
            <a:r>
              <a:rPr lang="en-GB" sz="2000" b="1" dirty="0">
                <a:solidFill>
                  <a:schemeClr val="accent6">
                    <a:lumMod val="50000"/>
                  </a:schemeClr>
                </a:solidFill>
              </a:rPr>
              <a:t>Association</a:t>
            </a:r>
          </a:p>
          <a:p>
            <a:pPr lvl="1">
              <a:spcBef>
                <a:spcPct val="20000"/>
              </a:spcBef>
              <a:buFont typeface="Wingdings" pitchFamily="2" charset="2"/>
              <a:buChar char="ü"/>
            </a:pPr>
            <a:r>
              <a:rPr lang="en-GB" sz="2000" b="1" dirty="0">
                <a:solidFill>
                  <a:schemeClr val="accent6">
                    <a:lumMod val="50000"/>
                  </a:schemeClr>
                </a:solidFill>
              </a:rPr>
              <a:t>Boundary</a:t>
            </a:r>
            <a:endParaRPr lang="en-US" sz="2000" b="1" dirty="0">
              <a:solidFill>
                <a:schemeClr val="accent6">
                  <a:lumMod val="50000"/>
                </a:schemeClr>
              </a:solidFill>
            </a:endParaRPr>
          </a:p>
        </p:txBody>
      </p:sp>
    </p:spTree>
    <p:extLst>
      <p:ext uri="{BB962C8B-B14F-4D97-AF65-F5344CB8AC3E}">
        <p14:creationId xmlns:p14="http://schemas.microsoft.com/office/powerpoint/2010/main" val="1577190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Effect transition="in" filter="fade">
                                      <p:cBhvr>
                                        <p:cTn id="40" dur="1000"/>
                                        <p:tgtEl>
                                          <p:spTgt spid="4">
                                            <p:txEl>
                                              <p:pRg st="5" end="5"/>
                                            </p:txEl>
                                          </p:spTgt>
                                        </p:tgtEl>
                                      </p:cBhvr>
                                    </p:animEffect>
                                    <p:anim calcmode="lin" valueType="num">
                                      <p:cBhvr>
                                        <p:cTn id="41"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Effect transition="in" filter="fade">
                                      <p:cBhvr>
                                        <p:cTn id="45" dur="1000"/>
                                        <p:tgtEl>
                                          <p:spTgt spid="4">
                                            <p:txEl>
                                              <p:pRg st="6" end="6"/>
                                            </p:txEl>
                                          </p:spTgt>
                                        </p:tgtEl>
                                      </p:cBhvr>
                                    </p:animEffect>
                                    <p:anim calcmode="lin" valueType="num">
                                      <p:cBhvr>
                                        <p:cTn id="4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
                                            <p:txEl>
                                              <p:pRg st="7" end="7"/>
                                            </p:txEl>
                                          </p:spTgt>
                                        </p:tgtEl>
                                        <p:attrNameLst>
                                          <p:attrName>style.visibility</p:attrName>
                                        </p:attrNameLst>
                                      </p:cBhvr>
                                      <p:to>
                                        <p:strVal val="visible"/>
                                      </p:to>
                                    </p:set>
                                    <p:animEffect transition="in" filter="fade">
                                      <p:cBhvr>
                                        <p:cTn id="50" dur="1000"/>
                                        <p:tgtEl>
                                          <p:spTgt spid="4">
                                            <p:txEl>
                                              <p:pRg st="7" end="7"/>
                                            </p:txEl>
                                          </p:spTgt>
                                        </p:tgtEl>
                                      </p:cBhvr>
                                    </p:animEffect>
                                    <p:anim calcmode="lin" valueType="num">
                                      <p:cBhvr>
                                        <p:cTn id="51"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4">
                                            <p:txEl>
                                              <p:pRg st="7" end="7"/>
                                            </p:tx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Effect transition="in" filter="fade">
                                      <p:cBhvr>
                                        <p:cTn id="55" dur="1000"/>
                                        <p:tgtEl>
                                          <p:spTgt spid="4">
                                            <p:txEl>
                                              <p:pRg st="8" end="8"/>
                                            </p:txEl>
                                          </p:spTgt>
                                        </p:tgtEl>
                                      </p:cBhvr>
                                    </p:animEffect>
                                    <p:anim calcmode="lin" valueType="num">
                                      <p:cBhvr>
                                        <p:cTn id="56"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The "Buy a product" use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case</a:t>
            </a:r>
            <a:endParaRPr lang="en-GB" dirty="0">
              <a:latin typeface="Calibri" pitchFamily="34" charset="0"/>
              <a:cs typeface="Calibri" pitchFamily="34" charset="0"/>
            </a:endParaRPr>
          </a:p>
        </p:txBody>
      </p:sp>
      <p:grpSp>
        <p:nvGrpSpPr>
          <p:cNvPr id="5" name="Group 20"/>
          <p:cNvGrpSpPr>
            <a:grpSpLocks/>
          </p:cNvGrpSpPr>
          <p:nvPr/>
        </p:nvGrpSpPr>
        <p:grpSpPr bwMode="auto">
          <a:xfrm>
            <a:off x="323850" y="3433763"/>
            <a:ext cx="8509000" cy="3154362"/>
            <a:chOff x="269875" y="3236913"/>
            <a:chExt cx="8509000" cy="3154362"/>
          </a:xfrm>
        </p:grpSpPr>
        <p:sp>
          <p:nvSpPr>
            <p:cNvPr id="6" name="Rectangle 8"/>
            <p:cNvSpPr>
              <a:spLocks noChangeArrowheads="1"/>
            </p:cNvSpPr>
            <p:nvPr/>
          </p:nvSpPr>
          <p:spPr bwMode="auto">
            <a:xfrm>
              <a:off x="327025" y="3251200"/>
              <a:ext cx="8448675" cy="314007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latin typeface="Calibri" pitchFamily="34" charset="0"/>
                <a:cs typeface="Calibri" pitchFamily="34" charset="0"/>
              </a:endParaRPr>
            </a:p>
          </p:txBody>
        </p:sp>
        <p:sp>
          <p:nvSpPr>
            <p:cNvPr id="7" name="Line 9"/>
            <p:cNvSpPr>
              <a:spLocks noChangeShapeType="1"/>
            </p:cNvSpPr>
            <p:nvPr/>
          </p:nvSpPr>
          <p:spPr bwMode="auto">
            <a:xfrm>
              <a:off x="327025" y="3633788"/>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8" name="Line 10"/>
            <p:cNvSpPr>
              <a:spLocks noChangeShapeType="1"/>
            </p:cNvSpPr>
            <p:nvPr/>
          </p:nvSpPr>
          <p:spPr bwMode="auto">
            <a:xfrm>
              <a:off x="325438" y="4003675"/>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9" name="Rectangle 11"/>
            <p:cNvSpPr>
              <a:spLocks noChangeArrowheads="1"/>
            </p:cNvSpPr>
            <p:nvPr/>
          </p:nvSpPr>
          <p:spPr bwMode="auto">
            <a:xfrm>
              <a:off x="3030538" y="3236913"/>
              <a:ext cx="23891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sz="2000" b="1" dirty="0">
                  <a:solidFill>
                    <a:schemeClr val="accent6">
                      <a:lumMod val="50000"/>
                    </a:schemeClr>
                  </a:solidFill>
                  <a:latin typeface="Calibri" pitchFamily="34" charset="0"/>
                  <a:cs typeface="Calibri" pitchFamily="34" charset="0"/>
                </a:rPr>
                <a:t>Buy a product</a:t>
              </a:r>
            </a:p>
          </p:txBody>
        </p:sp>
        <p:sp>
          <p:nvSpPr>
            <p:cNvPr id="10" name="Rectangle 12"/>
            <p:cNvSpPr>
              <a:spLocks noChangeArrowheads="1"/>
            </p:cNvSpPr>
            <p:nvPr/>
          </p:nvSpPr>
          <p:spPr bwMode="auto">
            <a:xfrm>
              <a:off x="292100" y="3584575"/>
              <a:ext cx="3173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dirty="0">
                  <a:solidFill>
                    <a:schemeClr val="accent6">
                      <a:lumMod val="50000"/>
                    </a:schemeClr>
                  </a:solidFill>
                  <a:latin typeface="Calibri" pitchFamily="34" charset="0"/>
                  <a:cs typeface="Calibri" pitchFamily="34" charset="0"/>
                </a:rPr>
                <a:t>Actor initiates the use case</a:t>
              </a:r>
            </a:p>
          </p:txBody>
        </p:sp>
        <p:sp>
          <p:nvSpPr>
            <p:cNvPr id="11" name="Rectangle 13"/>
            <p:cNvSpPr>
              <a:spLocks noChangeArrowheads="1"/>
            </p:cNvSpPr>
            <p:nvPr/>
          </p:nvSpPr>
          <p:spPr bwMode="auto">
            <a:xfrm>
              <a:off x="3743325" y="3584575"/>
              <a:ext cx="14239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customer</a:t>
              </a:r>
            </a:p>
          </p:txBody>
        </p:sp>
        <p:sp>
          <p:nvSpPr>
            <p:cNvPr id="12" name="Rectangle 14"/>
            <p:cNvSpPr>
              <a:spLocks noChangeArrowheads="1"/>
            </p:cNvSpPr>
            <p:nvPr/>
          </p:nvSpPr>
          <p:spPr bwMode="auto">
            <a:xfrm>
              <a:off x="293688" y="3989388"/>
              <a:ext cx="34496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Preconditions</a:t>
              </a:r>
            </a:p>
          </p:txBody>
        </p:sp>
        <p:sp>
          <p:nvSpPr>
            <p:cNvPr id="13" name="Rectangle 15"/>
            <p:cNvSpPr>
              <a:spLocks noChangeArrowheads="1"/>
            </p:cNvSpPr>
            <p:nvPr/>
          </p:nvSpPr>
          <p:spPr bwMode="auto">
            <a:xfrm>
              <a:off x="3759200" y="3987800"/>
              <a:ext cx="3275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hungry or thirsty customer</a:t>
              </a:r>
            </a:p>
          </p:txBody>
        </p:sp>
        <p:sp>
          <p:nvSpPr>
            <p:cNvPr id="14" name="Line 16"/>
            <p:cNvSpPr>
              <a:spLocks noChangeShapeType="1"/>
            </p:cNvSpPr>
            <p:nvPr/>
          </p:nvSpPr>
          <p:spPr bwMode="auto">
            <a:xfrm>
              <a:off x="327025" y="4405313"/>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15" name="Rectangle 17"/>
            <p:cNvSpPr>
              <a:spLocks noChangeArrowheads="1"/>
            </p:cNvSpPr>
            <p:nvPr/>
          </p:nvSpPr>
          <p:spPr bwMode="auto">
            <a:xfrm>
              <a:off x="269875" y="4359275"/>
              <a:ext cx="26733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Steps in the scenario</a:t>
              </a:r>
            </a:p>
          </p:txBody>
        </p:sp>
        <p:sp>
          <p:nvSpPr>
            <p:cNvPr id="16" name="Rectangle 18"/>
            <p:cNvSpPr>
              <a:spLocks noChangeArrowheads="1"/>
            </p:cNvSpPr>
            <p:nvPr/>
          </p:nvSpPr>
          <p:spPr bwMode="auto">
            <a:xfrm>
              <a:off x="3735388" y="4402138"/>
              <a:ext cx="497205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First of all the customer inserts money into the machine, selects one or more products, and machine presents a selected product(s) to the customer.</a:t>
              </a:r>
            </a:p>
          </p:txBody>
        </p:sp>
        <p:sp>
          <p:nvSpPr>
            <p:cNvPr id="17" name="Line 19"/>
            <p:cNvSpPr>
              <a:spLocks noChangeShapeType="1"/>
            </p:cNvSpPr>
            <p:nvPr/>
          </p:nvSpPr>
          <p:spPr bwMode="auto">
            <a:xfrm>
              <a:off x="328613" y="5664200"/>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18" name="Rectangle 20"/>
            <p:cNvSpPr>
              <a:spLocks noChangeArrowheads="1"/>
            </p:cNvSpPr>
            <p:nvPr/>
          </p:nvSpPr>
          <p:spPr bwMode="auto">
            <a:xfrm>
              <a:off x="3727450" y="5609104"/>
              <a:ext cx="3362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product from the machine</a:t>
              </a:r>
            </a:p>
          </p:txBody>
        </p:sp>
        <p:sp>
          <p:nvSpPr>
            <p:cNvPr id="19" name="Rectangle 21"/>
            <p:cNvSpPr>
              <a:spLocks noChangeArrowheads="1"/>
            </p:cNvSpPr>
            <p:nvPr/>
          </p:nvSpPr>
          <p:spPr bwMode="auto">
            <a:xfrm>
              <a:off x="269875" y="5604808"/>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Postcondition</a:t>
              </a:r>
            </a:p>
          </p:txBody>
        </p:sp>
        <p:sp>
          <p:nvSpPr>
            <p:cNvPr id="20" name="Line 22"/>
            <p:cNvSpPr>
              <a:spLocks noChangeShapeType="1"/>
            </p:cNvSpPr>
            <p:nvPr/>
          </p:nvSpPr>
          <p:spPr bwMode="auto">
            <a:xfrm>
              <a:off x="330200" y="6008688"/>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21" name="Rectangle 23"/>
            <p:cNvSpPr>
              <a:spLocks noChangeArrowheads="1"/>
            </p:cNvSpPr>
            <p:nvPr/>
          </p:nvSpPr>
          <p:spPr bwMode="auto">
            <a:xfrm>
              <a:off x="4538663" y="5981700"/>
              <a:ext cx="1423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customer</a:t>
              </a:r>
            </a:p>
          </p:txBody>
        </p:sp>
        <p:sp>
          <p:nvSpPr>
            <p:cNvPr id="22" name="Rectangle 24"/>
            <p:cNvSpPr>
              <a:spLocks noChangeArrowheads="1"/>
            </p:cNvSpPr>
            <p:nvPr/>
          </p:nvSpPr>
          <p:spPr bwMode="auto">
            <a:xfrm>
              <a:off x="276225" y="5991225"/>
              <a:ext cx="46116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Actor who benefits from the use case</a:t>
              </a:r>
            </a:p>
          </p:txBody>
        </p:sp>
      </p:grpSp>
      <p:grpSp>
        <p:nvGrpSpPr>
          <p:cNvPr id="47" name="Group 46"/>
          <p:cNvGrpSpPr/>
          <p:nvPr/>
        </p:nvGrpSpPr>
        <p:grpSpPr>
          <a:xfrm>
            <a:off x="1424430" y="1634679"/>
            <a:ext cx="6459119" cy="1443977"/>
            <a:chOff x="1424430" y="1634679"/>
            <a:chExt cx="6459119" cy="1443977"/>
          </a:xfrm>
        </p:grpSpPr>
        <p:grpSp>
          <p:nvGrpSpPr>
            <p:cNvPr id="30" name="Group 29"/>
            <p:cNvGrpSpPr/>
            <p:nvPr/>
          </p:nvGrpSpPr>
          <p:grpSpPr>
            <a:xfrm>
              <a:off x="6671935" y="1706687"/>
              <a:ext cx="1211614" cy="1371969"/>
              <a:chOff x="6671935" y="2014526"/>
              <a:chExt cx="1211614" cy="1371969"/>
            </a:xfrm>
          </p:grpSpPr>
          <p:grpSp>
            <p:nvGrpSpPr>
              <p:cNvPr id="28" name="Group 27"/>
              <p:cNvGrpSpPr/>
              <p:nvPr/>
            </p:nvGrpSpPr>
            <p:grpSpPr>
              <a:xfrm>
                <a:off x="7023986" y="2014526"/>
                <a:ext cx="455490" cy="979359"/>
                <a:chOff x="7451501" y="1555451"/>
                <a:chExt cx="455490" cy="979359"/>
              </a:xfrm>
            </p:grpSpPr>
            <p:sp>
              <p:nvSpPr>
                <p:cNvPr id="23" name="Oval 33"/>
                <p:cNvSpPr>
                  <a:spLocks noChangeArrowheads="1"/>
                </p:cNvSpPr>
                <p:nvPr/>
              </p:nvSpPr>
              <p:spPr bwMode="auto">
                <a:xfrm>
                  <a:off x="7527416" y="1555451"/>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24" name="Line 34"/>
                <p:cNvSpPr>
                  <a:spLocks noChangeShapeType="1"/>
                </p:cNvSpPr>
                <p:nvPr/>
              </p:nvSpPr>
              <p:spPr bwMode="auto">
                <a:xfrm>
                  <a:off x="7679246" y="1769686"/>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5" name="Line 35"/>
                <p:cNvSpPr>
                  <a:spLocks noChangeShapeType="1"/>
                </p:cNvSpPr>
                <p:nvPr/>
              </p:nvSpPr>
              <p:spPr bwMode="auto">
                <a:xfrm>
                  <a:off x="7451501" y="1922711"/>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6" name="Line 36"/>
                <p:cNvSpPr>
                  <a:spLocks noChangeShapeType="1"/>
                </p:cNvSpPr>
                <p:nvPr/>
              </p:nvSpPr>
              <p:spPr bwMode="auto">
                <a:xfrm flipH="1">
                  <a:off x="7451501"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7" name="Line 37"/>
                <p:cNvSpPr>
                  <a:spLocks noChangeShapeType="1"/>
                </p:cNvSpPr>
                <p:nvPr/>
              </p:nvSpPr>
              <p:spPr bwMode="auto">
                <a:xfrm>
                  <a:off x="7679246"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grpSp>
          <p:sp>
            <p:nvSpPr>
              <p:cNvPr id="29" name="Rectangle 28"/>
              <p:cNvSpPr/>
              <p:nvPr/>
            </p:nvSpPr>
            <p:spPr>
              <a:xfrm>
                <a:off x="6671935" y="2986385"/>
                <a:ext cx="1211614" cy="400110"/>
              </a:xfrm>
              <a:prstGeom prst="rect">
                <a:avLst/>
              </a:prstGeom>
            </p:spPr>
            <p:txBody>
              <a:bodyPr wrap="none">
                <a:spAutoFit/>
              </a:bodyPr>
              <a:lstStyle/>
              <a:p>
                <a:r>
                  <a:rPr lang="en-US" sz="2000" b="1" dirty="0">
                    <a:solidFill>
                      <a:schemeClr val="accent6">
                        <a:lumMod val="50000"/>
                      </a:schemeClr>
                    </a:solidFill>
                    <a:latin typeface="Calibri" pitchFamily="34" charset="0"/>
                    <a:cs typeface="Calibri" pitchFamily="34" charset="0"/>
                  </a:rPr>
                  <a:t>Customer</a:t>
                </a:r>
                <a:endParaRPr lang="en-GB" sz="2000" b="1" dirty="0">
                  <a:solidFill>
                    <a:schemeClr val="accent6">
                      <a:lumMod val="50000"/>
                    </a:schemeClr>
                  </a:solidFill>
                  <a:latin typeface="Calibri" pitchFamily="34" charset="0"/>
                  <a:cs typeface="Calibri" pitchFamily="34" charset="0"/>
                </a:endParaRPr>
              </a:p>
            </p:txBody>
          </p:sp>
        </p:grpSp>
        <p:grpSp>
          <p:nvGrpSpPr>
            <p:cNvPr id="31" name="Group 30"/>
            <p:cNvGrpSpPr/>
            <p:nvPr/>
          </p:nvGrpSpPr>
          <p:grpSpPr>
            <a:xfrm>
              <a:off x="1424430" y="1673025"/>
              <a:ext cx="1211614" cy="1371969"/>
              <a:chOff x="6671935" y="2014526"/>
              <a:chExt cx="1211614" cy="1371969"/>
            </a:xfrm>
          </p:grpSpPr>
          <p:grpSp>
            <p:nvGrpSpPr>
              <p:cNvPr id="32" name="Group 31"/>
              <p:cNvGrpSpPr/>
              <p:nvPr/>
            </p:nvGrpSpPr>
            <p:grpSpPr>
              <a:xfrm>
                <a:off x="7023986" y="2014526"/>
                <a:ext cx="455490" cy="979359"/>
                <a:chOff x="7451501" y="1555451"/>
                <a:chExt cx="455490" cy="979359"/>
              </a:xfrm>
            </p:grpSpPr>
            <p:sp>
              <p:nvSpPr>
                <p:cNvPr id="34" name="Oval 33"/>
                <p:cNvSpPr>
                  <a:spLocks noChangeArrowheads="1"/>
                </p:cNvSpPr>
                <p:nvPr/>
              </p:nvSpPr>
              <p:spPr bwMode="auto">
                <a:xfrm>
                  <a:off x="7527416" y="1555451"/>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35" name="Line 34"/>
                <p:cNvSpPr>
                  <a:spLocks noChangeShapeType="1"/>
                </p:cNvSpPr>
                <p:nvPr/>
              </p:nvSpPr>
              <p:spPr bwMode="auto">
                <a:xfrm>
                  <a:off x="7679246" y="1769686"/>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6" name="Line 35"/>
                <p:cNvSpPr>
                  <a:spLocks noChangeShapeType="1"/>
                </p:cNvSpPr>
                <p:nvPr/>
              </p:nvSpPr>
              <p:spPr bwMode="auto">
                <a:xfrm>
                  <a:off x="7451501" y="1922711"/>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7" name="Line 36"/>
                <p:cNvSpPr>
                  <a:spLocks noChangeShapeType="1"/>
                </p:cNvSpPr>
                <p:nvPr/>
              </p:nvSpPr>
              <p:spPr bwMode="auto">
                <a:xfrm flipH="1">
                  <a:off x="7451501"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8" name="Line 37"/>
                <p:cNvSpPr>
                  <a:spLocks noChangeShapeType="1"/>
                </p:cNvSpPr>
                <p:nvPr/>
              </p:nvSpPr>
              <p:spPr bwMode="auto">
                <a:xfrm>
                  <a:off x="7679246"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grpSp>
          <p:sp>
            <p:nvSpPr>
              <p:cNvPr id="33" name="Rectangle 32"/>
              <p:cNvSpPr/>
              <p:nvPr/>
            </p:nvSpPr>
            <p:spPr>
              <a:xfrm>
                <a:off x="6671935" y="2986385"/>
                <a:ext cx="1211614" cy="400110"/>
              </a:xfrm>
              <a:prstGeom prst="rect">
                <a:avLst/>
              </a:prstGeom>
            </p:spPr>
            <p:txBody>
              <a:bodyPr wrap="none">
                <a:spAutoFit/>
              </a:bodyPr>
              <a:lstStyle/>
              <a:p>
                <a:r>
                  <a:rPr lang="en-US" sz="2000" b="1" dirty="0">
                    <a:solidFill>
                      <a:schemeClr val="accent6">
                        <a:lumMod val="50000"/>
                      </a:schemeClr>
                    </a:solidFill>
                    <a:latin typeface="Calibri" pitchFamily="34" charset="0"/>
                    <a:cs typeface="Calibri" pitchFamily="34" charset="0"/>
                  </a:rPr>
                  <a:t>Customer</a:t>
                </a:r>
                <a:endParaRPr lang="en-GB" sz="2000" b="1" dirty="0">
                  <a:solidFill>
                    <a:schemeClr val="accent6">
                      <a:lumMod val="50000"/>
                    </a:schemeClr>
                  </a:solidFill>
                  <a:latin typeface="Calibri" pitchFamily="34" charset="0"/>
                  <a:cs typeface="Calibri" pitchFamily="34" charset="0"/>
                </a:endParaRPr>
              </a:p>
            </p:txBody>
          </p:sp>
        </p:grpSp>
        <p:sp>
          <p:nvSpPr>
            <p:cNvPr id="39" name="Rectangle 38"/>
            <p:cNvSpPr/>
            <p:nvPr/>
          </p:nvSpPr>
          <p:spPr bwMode="auto">
            <a:xfrm>
              <a:off x="3203029" y="1673025"/>
              <a:ext cx="2664296" cy="137196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40" name="Rectangle 39"/>
            <p:cNvSpPr/>
            <p:nvPr/>
          </p:nvSpPr>
          <p:spPr>
            <a:xfrm>
              <a:off x="3751406" y="1634679"/>
              <a:ext cx="1462088" cy="646331"/>
            </a:xfrm>
            <a:prstGeom prst="rect">
              <a:avLst/>
            </a:prstGeom>
          </p:spPr>
          <p:txBody>
            <a:bodyPr wrap="square">
              <a:spAutoFit/>
            </a:bodyPr>
            <a:lstStyle/>
            <a:p>
              <a:r>
                <a:rPr lang="en-US" sz="1800" b="1" dirty="0" err="1">
                  <a:latin typeface="Calibri" pitchFamily="34" charset="0"/>
                  <a:cs typeface="Calibri" pitchFamily="34" charset="0"/>
                </a:rPr>
                <a:t>SelfService</a:t>
              </a:r>
              <a:endParaRPr lang="en-US" sz="1800" b="1" dirty="0">
                <a:latin typeface="Calibri" pitchFamily="34" charset="0"/>
                <a:cs typeface="Calibri" pitchFamily="34" charset="0"/>
              </a:endParaRPr>
            </a:p>
            <a:p>
              <a:r>
                <a:rPr lang="en-US" sz="1800" b="1" dirty="0" smtClean="0">
                  <a:latin typeface="Calibri" pitchFamily="34" charset="0"/>
                  <a:cs typeface="Calibri" pitchFamily="34" charset="0"/>
                </a:rPr>
                <a:t>  Machine</a:t>
              </a:r>
              <a:endParaRPr lang="en-GB" sz="1800" b="1" dirty="0">
                <a:latin typeface="Calibri" pitchFamily="34" charset="0"/>
                <a:cs typeface="Calibri" pitchFamily="34" charset="0"/>
              </a:endParaRPr>
            </a:p>
          </p:txBody>
        </p:sp>
        <p:sp>
          <p:nvSpPr>
            <p:cNvPr id="41" name="Oval 40"/>
            <p:cNvSpPr/>
            <p:nvPr/>
          </p:nvSpPr>
          <p:spPr bwMode="auto">
            <a:xfrm>
              <a:off x="3496642" y="2292344"/>
              <a:ext cx="2025303" cy="720080"/>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42" name="Rectangle 41"/>
            <p:cNvSpPr/>
            <p:nvPr/>
          </p:nvSpPr>
          <p:spPr>
            <a:xfrm>
              <a:off x="3759200" y="2354759"/>
              <a:ext cx="1462088" cy="646331"/>
            </a:xfrm>
            <a:prstGeom prst="rect">
              <a:avLst/>
            </a:prstGeom>
          </p:spPr>
          <p:txBody>
            <a:bodyPr wrap="square">
              <a:spAutoFit/>
            </a:bodyPr>
            <a:lstStyle/>
            <a:p>
              <a:pPr algn="ctr"/>
              <a:r>
                <a:rPr lang="en-US" sz="1800" b="1" dirty="0" smtClean="0">
                  <a:latin typeface="Calibri" pitchFamily="34" charset="0"/>
                  <a:cs typeface="Calibri" pitchFamily="34" charset="0"/>
                </a:rPr>
                <a:t>Buy a</a:t>
              </a:r>
              <a:endParaRPr lang="en-US" sz="1800" b="1" dirty="0">
                <a:latin typeface="Calibri" pitchFamily="34" charset="0"/>
                <a:cs typeface="Calibri" pitchFamily="34" charset="0"/>
              </a:endParaRPr>
            </a:p>
            <a:p>
              <a:pPr algn="ctr"/>
              <a:r>
                <a:rPr lang="en-US" sz="1800" b="1" dirty="0" smtClean="0">
                  <a:latin typeface="Calibri" pitchFamily="34" charset="0"/>
                  <a:cs typeface="Calibri" pitchFamily="34" charset="0"/>
                </a:rPr>
                <a:t>  Product</a:t>
              </a:r>
              <a:endParaRPr lang="en-GB" sz="1800" b="1" dirty="0">
                <a:latin typeface="Calibri" pitchFamily="34" charset="0"/>
                <a:cs typeface="Calibri" pitchFamily="34" charset="0"/>
              </a:endParaRPr>
            </a:p>
          </p:txBody>
        </p:sp>
        <p:cxnSp>
          <p:nvCxnSpPr>
            <p:cNvPr id="44" name="Straight Connector 43"/>
            <p:cNvCxnSpPr>
              <a:stCxn id="41" idx="2"/>
            </p:cNvCxnSpPr>
            <p:nvPr/>
          </p:nvCxnSpPr>
          <p:spPr bwMode="auto">
            <a:xfrm flipH="1" flipV="1">
              <a:off x="2410941" y="2185569"/>
              <a:ext cx="1085701" cy="46681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p:cNvCxnSpPr>
              <a:stCxn id="41" idx="6"/>
            </p:cNvCxnSpPr>
            <p:nvPr/>
          </p:nvCxnSpPr>
          <p:spPr bwMode="auto">
            <a:xfrm flipV="1">
              <a:off x="5521945" y="2354759"/>
              <a:ext cx="1149990" cy="29762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349470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inVertical)">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en-US" sz="2400" dirty="0"/>
              <a:t>But if we think a little, others scenarios immediately come to mind. It's possible that the self-service machine is out of one or more products, or the machine hasn't the exact amount of money to return to customer</a:t>
            </a:r>
            <a:r>
              <a:rPr lang="en-US" sz="2400" dirty="0" smtClean="0"/>
              <a:t>.</a:t>
            </a:r>
            <a:endParaRPr lang="en-US" sz="2400" dirty="0"/>
          </a:p>
          <a:p>
            <a:pPr algn="just"/>
            <a:r>
              <a:rPr lang="en-US" sz="2400" dirty="0" smtClean="0"/>
              <a:t>Are </a:t>
            </a:r>
            <a:r>
              <a:rPr lang="en-US" sz="2400" dirty="0"/>
              <a:t>we supposed to handle with these scenarios?</a:t>
            </a:r>
          </a:p>
          <a:p>
            <a:endParaRPr lang="en-GB" sz="2400" dirty="0"/>
          </a:p>
        </p:txBody>
      </p:sp>
      <p:sp>
        <p:nvSpPr>
          <p:cNvPr id="4" name="Rectangle 4"/>
          <p:cNvSpPr>
            <a:spLocks noChangeArrowheads="1"/>
          </p:cNvSpPr>
          <p:nvPr/>
        </p:nvSpPr>
        <p:spPr bwMode="auto">
          <a:xfrm>
            <a:off x="932752" y="3506887"/>
            <a:ext cx="7754937" cy="3477875"/>
          </a:xfrm>
          <a:prstGeom prst="rect">
            <a:avLst/>
          </a:prstGeom>
          <a:ln>
            <a:noFill/>
          </a:ln>
        </p:spPr>
        <p:style>
          <a:lnRef idx="1">
            <a:schemeClr val="accent6"/>
          </a:lnRef>
          <a:fillRef idx="2">
            <a:schemeClr val="accent6"/>
          </a:fillRef>
          <a:effectRef idx="1">
            <a:schemeClr val="accent6"/>
          </a:effectRef>
          <a:fontRef idx="minor">
            <a:schemeClr val="dk1"/>
          </a:fontRef>
        </p:style>
        <p:txBody>
          <a:bodyPr>
            <a:spAutoFit/>
          </a:bodyPr>
          <a:lstStyle/>
          <a:p>
            <a:pPr algn="just"/>
            <a:r>
              <a:rPr lang="en-US" sz="2200" dirty="0">
                <a:solidFill>
                  <a:schemeClr val="accent6">
                    <a:lumMod val="50000"/>
                  </a:schemeClr>
                </a:solidFill>
                <a:latin typeface="Calibri" pitchFamily="34" charset="0"/>
                <a:cs typeface="Calibri" pitchFamily="34" charset="0"/>
              </a:rPr>
              <a:t>If we are, then let's return at the moment when the customer inserts money into machine and enters his or hers selection. After this imagine that machine is out of brand. In this case it's preferable to present a message to the customer that machine is out of brand and allow him or her to make another selection or return money back. If incorrect-amount-of-money scenario has happened, then self-service machine is supposed to return original amount of money to the customer. The precondition here is the customer, and </a:t>
            </a:r>
            <a:r>
              <a:rPr lang="en-US" sz="2200" dirty="0" smtClean="0">
                <a:solidFill>
                  <a:schemeClr val="accent6">
                    <a:lumMod val="50000"/>
                  </a:schemeClr>
                </a:solidFill>
                <a:latin typeface="Calibri" pitchFamily="34" charset="0"/>
                <a:cs typeface="Calibri" pitchFamily="34" charset="0"/>
              </a:rPr>
              <a:t>post-condition </a:t>
            </a:r>
            <a:r>
              <a:rPr lang="en-US" sz="2200" dirty="0">
                <a:solidFill>
                  <a:schemeClr val="accent6">
                    <a:lumMod val="50000"/>
                  </a:schemeClr>
                </a:solidFill>
                <a:latin typeface="Calibri" pitchFamily="34" charset="0"/>
                <a:cs typeface="Calibri" pitchFamily="34" charset="0"/>
              </a:rPr>
              <a:t>is either product from the machine or the returned money. </a:t>
            </a:r>
          </a:p>
        </p:txBody>
      </p:sp>
    </p:spTree>
    <p:extLst>
      <p:ext uri="{BB962C8B-B14F-4D97-AF65-F5344CB8AC3E}">
        <p14:creationId xmlns:p14="http://schemas.microsoft.com/office/powerpoint/2010/main" val="144699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arn(inVertical)">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The "Restock" use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case</a:t>
            </a:r>
            <a:endParaRPr lang="en-GB" dirty="0">
              <a:latin typeface="Calibri" pitchFamily="34" charset="0"/>
              <a:cs typeface="Calibri" pitchFamily="34" charset="0"/>
            </a:endParaRPr>
          </a:p>
        </p:txBody>
      </p:sp>
      <p:grpSp>
        <p:nvGrpSpPr>
          <p:cNvPr id="4" name="Group 20"/>
          <p:cNvGrpSpPr>
            <a:grpSpLocks/>
          </p:cNvGrpSpPr>
          <p:nvPr/>
        </p:nvGrpSpPr>
        <p:grpSpPr bwMode="auto">
          <a:xfrm>
            <a:off x="269875" y="3356595"/>
            <a:ext cx="8634413" cy="3822700"/>
            <a:chOff x="269875" y="2751138"/>
            <a:chExt cx="8634413" cy="3822700"/>
          </a:xfrm>
        </p:grpSpPr>
        <p:sp>
          <p:nvSpPr>
            <p:cNvPr id="5" name="Rectangle 7"/>
            <p:cNvSpPr>
              <a:spLocks noChangeArrowheads="1"/>
            </p:cNvSpPr>
            <p:nvPr/>
          </p:nvSpPr>
          <p:spPr bwMode="auto">
            <a:xfrm>
              <a:off x="327025" y="2814638"/>
              <a:ext cx="8448675" cy="372586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solidFill>
                  <a:schemeClr val="accent6">
                    <a:lumMod val="50000"/>
                  </a:schemeClr>
                </a:solidFill>
                <a:latin typeface="Times New Roman" pitchFamily="18" charset="0"/>
                <a:cs typeface="Times New Roman" pitchFamily="18" charset="0"/>
              </a:endParaRPr>
            </a:p>
          </p:txBody>
        </p:sp>
        <p:sp>
          <p:nvSpPr>
            <p:cNvPr id="6" name="Line 8"/>
            <p:cNvSpPr>
              <a:spLocks noChangeShapeType="1"/>
            </p:cNvSpPr>
            <p:nvPr/>
          </p:nvSpPr>
          <p:spPr bwMode="auto">
            <a:xfrm>
              <a:off x="327025" y="3119438"/>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endParaRPr>
            </a:p>
          </p:txBody>
        </p:sp>
        <p:sp>
          <p:nvSpPr>
            <p:cNvPr id="7" name="Line 9"/>
            <p:cNvSpPr>
              <a:spLocks noChangeShapeType="1"/>
            </p:cNvSpPr>
            <p:nvPr/>
          </p:nvSpPr>
          <p:spPr bwMode="auto">
            <a:xfrm>
              <a:off x="325438" y="3489325"/>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endParaRPr>
            </a:p>
          </p:txBody>
        </p:sp>
        <p:sp>
          <p:nvSpPr>
            <p:cNvPr id="8" name="Rectangle 10"/>
            <p:cNvSpPr>
              <a:spLocks noChangeArrowheads="1"/>
            </p:cNvSpPr>
            <p:nvPr/>
          </p:nvSpPr>
          <p:spPr bwMode="auto">
            <a:xfrm>
              <a:off x="3030538" y="2751138"/>
              <a:ext cx="23891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sz="2000" b="1">
                  <a:solidFill>
                    <a:schemeClr val="accent6">
                      <a:lumMod val="50000"/>
                    </a:schemeClr>
                  </a:solidFill>
                  <a:latin typeface="Times New Roman" pitchFamily="18" charset="0"/>
                  <a:cs typeface="Times New Roman" pitchFamily="18" charset="0"/>
                </a:rPr>
                <a:t>Restock</a:t>
              </a:r>
            </a:p>
          </p:txBody>
        </p:sp>
        <p:sp>
          <p:nvSpPr>
            <p:cNvPr id="9" name="Rectangle 11"/>
            <p:cNvSpPr>
              <a:spLocks noChangeArrowheads="1"/>
            </p:cNvSpPr>
            <p:nvPr/>
          </p:nvSpPr>
          <p:spPr bwMode="auto">
            <a:xfrm>
              <a:off x="292100" y="3070225"/>
              <a:ext cx="3173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dirty="0">
                  <a:solidFill>
                    <a:schemeClr val="accent6">
                      <a:lumMod val="50000"/>
                    </a:schemeClr>
                  </a:solidFill>
                  <a:latin typeface="Times New Roman" pitchFamily="18" charset="0"/>
                  <a:cs typeface="Times New Roman" pitchFamily="18" charset="0"/>
                </a:rPr>
                <a:t>Actor initiates the use case</a:t>
              </a:r>
            </a:p>
          </p:txBody>
        </p:sp>
        <p:sp>
          <p:nvSpPr>
            <p:cNvPr id="10" name="Rectangle 12"/>
            <p:cNvSpPr>
              <a:spLocks noChangeArrowheads="1"/>
            </p:cNvSpPr>
            <p:nvPr/>
          </p:nvSpPr>
          <p:spPr bwMode="auto">
            <a:xfrm>
              <a:off x="3743325" y="3070225"/>
              <a:ext cx="14239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dirty="0">
                  <a:solidFill>
                    <a:schemeClr val="accent2"/>
                  </a:solidFill>
                  <a:latin typeface="Times New Roman" pitchFamily="18" charset="0"/>
                  <a:cs typeface="Times New Roman" pitchFamily="18" charset="0"/>
                </a:rPr>
                <a:t>supplier</a:t>
              </a:r>
            </a:p>
          </p:txBody>
        </p:sp>
        <p:sp>
          <p:nvSpPr>
            <p:cNvPr id="11" name="Rectangle 13"/>
            <p:cNvSpPr>
              <a:spLocks noChangeArrowheads="1"/>
            </p:cNvSpPr>
            <p:nvPr/>
          </p:nvSpPr>
          <p:spPr bwMode="auto">
            <a:xfrm>
              <a:off x="293688" y="3475038"/>
              <a:ext cx="34496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dirty="0">
                  <a:solidFill>
                    <a:schemeClr val="accent6">
                      <a:lumMod val="50000"/>
                    </a:schemeClr>
                  </a:solidFill>
                  <a:latin typeface="Times New Roman" pitchFamily="18" charset="0"/>
                  <a:cs typeface="Times New Roman" pitchFamily="18" charset="0"/>
                </a:rPr>
                <a:t>Preconditions</a:t>
              </a:r>
            </a:p>
          </p:txBody>
        </p:sp>
        <p:sp>
          <p:nvSpPr>
            <p:cNvPr id="12" name="Rectangle 14"/>
            <p:cNvSpPr>
              <a:spLocks noChangeArrowheads="1"/>
            </p:cNvSpPr>
            <p:nvPr/>
          </p:nvSpPr>
          <p:spPr bwMode="auto">
            <a:xfrm>
              <a:off x="3759200" y="3473450"/>
              <a:ext cx="3275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dirty="0">
                  <a:solidFill>
                    <a:schemeClr val="accent2"/>
                  </a:solidFill>
                  <a:latin typeface="Times New Roman" pitchFamily="18" charset="0"/>
                  <a:cs typeface="Times New Roman" pitchFamily="18" charset="0"/>
                </a:rPr>
                <a:t>the passage of the interval</a:t>
              </a:r>
            </a:p>
          </p:txBody>
        </p:sp>
        <p:sp>
          <p:nvSpPr>
            <p:cNvPr id="13" name="Line 15"/>
            <p:cNvSpPr>
              <a:spLocks noChangeShapeType="1"/>
            </p:cNvSpPr>
            <p:nvPr/>
          </p:nvSpPr>
          <p:spPr bwMode="auto">
            <a:xfrm>
              <a:off x="327025" y="3890963"/>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endParaRPr>
            </a:p>
          </p:txBody>
        </p:sp>
        <p:sp>
          <p:nvSpPr>
            <p:cNvPr id="14" name="Rectangle 16"/>
            <p:cNvSpPr>
              <a:spLocks noChangeArrowheads="1"/>
            </p:cNvSpPr>
            <p:nvPr/>
          </p:nvSpPr>
          <p:spPr bwMode="auto">
            <a:xfrm>
              <a:off x="269875" y="3844925"/>
              <a:ext cx="26733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Times New Roman" pitchFamily="18" charset="0"/>
                  <a:cs typeface="Times New Roman" pitchFamily="18" charset="0"/>
                </a:rPr>
                <a:t>Steps in the scenario</a:t>
              </a:r>
            </a:p>
          </p:txBody>
        </p:sp>
        <p:sp>
          <p:nvSpPr>
            <p:cNvPr id="15" name="Rectangle 17"/>
            <p:cNvSpPr>
              <a:spLocks noChangeArrowheads="1"/>
            </p:cNvSpPr>
            <p:nvPr/>
          </p:nvSpPr>
          <p:spPr bwMode="auto">
            <a:xfrm>
              <a:off x="2881313" y="3844925"/>
              <a:ext cx="602297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Times New Roman" pitchFamily="18" charset="0"/>
                  <a:cs typeface="Times New Roman" pitchFamily="18" charset="0"/>
                </a:rPr>
                <a:t>supplier must do every time interval (say, one or two weeks) are: Supplier unsecured the machine, opens the front of the machine, and fills each brand's compartment to capacity. (The supplier may fill each brand according to consuming of article). Then he/ she close the front of the machine and secure it.</a:t>
              </a:r>
            </a:p>
          </p:txBody>
        </p:sp>
        <p:sp>
          <p:nvSpPr>
            <p:cNvPr id="16" name="Line 18"/>
            <p:cNvSpPr>
              <a:spLocks noChangeShapeType="1"/>
            </p:cNvSpPr>
            <p:nvPr/>
          </p:nvSpPr>
          <p:spPr bwMode="auto">
            <a:xfrm>
              <a:off x="328613" y="5849938"/>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endParaRPr>
            </a:p>
          </p:txBody>
        </p:sp>
        <p:sp>
          <p:nvSpPr>
            <p:cNvPr id="17" name="Rectangle 19"/>
            <p:cNvSpPr>
              <a:spLocks noChangeArrowheads="1"/>
            </p:cNvSpPr>
            <p:nvPr/>
          </p:nvSpPr>
          <p:spPr bwMode="auto">
            <a:xfrm>
              <a:off x="3727450" y="5776913"/>
              <a:ext cx="4905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dirty="0">
                  <a:solidFill>
                    <a:schemeClr val="accent2"/>
                  </a:solidFill>
                  <a:latin typeface="Times New Roman" pitchFamily="18" charset="0"/>
                  <a:cs typeface="Times New Roman" pitchFamily="18" charset="0"/>
                </a:rPr>
                <a:t>supplier has a new set of potential sales</a:t>
              </a:r>
            </a:p>
          </p:txBody>
        </p:sp>
        <p:sp>
          <p:nvSpPr>
            <p:cNvPr id="18" name="Rectangle 20"/>
            <p:cNvSpPr>
              <a:spLocks noChangeArrowheads="1"/>
            </p:cNvSpPr>
            <p:nvPr/>
          </p:nvSpPr>
          <p:spPr bwMode="auto">
            <a:xfrm>
              <a:off x="305733" y="5790546"/>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Times New Roman" pitchFamily="18" charset="0"/>
                  <a:cs typeface="Times New Roman" pitchFamily="18" charset="0"/>
                </a:rPr>
                <a:t>Postcondition</a:t>
              </a:r>
            </a:p>
          </p:txBody>
        </p:sp>
        <p:sp>
          <p:nvSpPr>
            <p:cNvPr id="19" name="Line 21"/>
            <p:cNvSpPr>
              <a:spLocks noChangeShapeType="1"/>
            </p:cNvSpPr>
            <p:nvPr/>
          </p:nvSpPr>
          <p:spPr bwMode="auto">
            <a:xfrm>
              <a:off x="330200" y="6194425"/>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endParaRPr>
            </a:p>
          </p:txBody>
        </p:sp>
        <p:sp>
          <p:nvSpPr>
            <p:cNvPr id="20" name="Rectangle 23"/>
            <p:cNvSpPr>
              <a:spLocks noChangeArrowheads="1"/>
            </p:cNvSpPr>
            <p:nvPr/>
          </p:nvSpPr>
          <p:spPr bwMode="auto">
            <a:xfrm>
              <a:off x="276225" y="6176963"/>
              <a:ext cx="46116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Times New Roman" pitchFamily="18" charset="0"/>
                  <a:cs typeface="Times New Roman" pitchFamily="18" charset="0"/>
                </a:rPr>
                <a:t>Actor who benefits from the use case</a:t>
              </a:r>
            </a:p>
          </p:txBody>
        </p:sp>
        <p:sp>
          <p:nvSpPr>
            <p:cNvPr id="21" name="Rectangle 24"/>
            <p:cNvSpPr>
              <a:spLocks noChangeArrowheads="1"/>
            </p:cNvSpPr>
            <p:nvPr/>
          </p:nvSpPr>
          <p:spPr bwMode="auto">
            <a:xfrm>
              <a:off x="4464050" y="6165850"/>
              <a:ext cx="14239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dirty="0">
                  <a:solidFill>
                    <a:schemeClr val="accent2"/>
                  </a:solidFill>
                  <a:latin typeface="Times New Roman" pitchFamily="18" charset="0"/>
                  <a:cs typeface="Times New Roman" pitchFamily="18" charset="0"/>
                </a:rPr>
                <a:t>supplier</a:t>
              </a:r>
            </a:p>
          </p:txBody>
        </p:sp>
      </p:grpSp>
      <p:grpSp>
        <p:nvGrpSpPr>
          <p:cNvPr id="22" name="Group 21"/>
          <p:cNvGrpSpPr/>
          <p:nvPr/>
        </p:nvGrpSpPr>
        <p:grpSpPr>
          <a:xfrm>
            <a:off x="1424430" y="1490663"/>
            <a:ext cx="6313823" cy="1443977"/>
            <a:chOff x="1424430" y="1634679"/>
            <a:chExt cx="6313823" cy="1443977"/>
          </a:xfrm>
        </p:grpSpPr>
        <p:grpSp>
          <p:nvGrpSpPr>
            <p:cNvPr id="23" name="Group 22"/>
            <p:cNvGrpSpPr/>
            <p:nvPr/>
          </p:nvGrpSpPr>
          <p:grpSpPr>
            <a:xfrm>
              <a:off x="6671935" y="1706687"/>
              <a:ext cx="1066318" cy="1371969"/>
              <a:chOff x="6671935" y="2014526"/>
              <a:chExt cx="1066318" cy="1371969"/>
            </a:xfrm>
          </p:grpSpPr>
          <p:grpSp>
            <p:nvGrpSpPr>
              <p:cNvPr id="38" name="Group 37"/>
              <p:cNvGrpSpPr/>
              <p:nvPr/>
            </p:nvGrpSpPr>
            <p:grpSpPr>
              <a:xfrm>
                <a:off x="7023986" y="2014526"/>
                <a:ext cx="455490" cy="979359"/>
                <a:chOff x="7451501" y="1555451"/>
                <a:chExt cx="455490" cy="979359"/>
              </a:xfrm>
            </p:grpSpPr>
            <p:sp>
              <p:nvSpPr>
                <p:cNvPr id="40" name="Oval 33"/>
                <p:cNvSpPr>
                  <a:spLocks noChangeArrowheads="1"/>
                </p:cNvSpPr>
                <p:nvPr/>
              </p:nvSpPr>
              <p:spPr bwMode="auto">
                <a:xfrm>
                  <a:off x="7527416" y="1555451"/>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41" name="Line 34"/>
                <p:cNvSpPr>
                  <a:spLocks noChangeShapeType="1"/>
                </p:cNvSpPr>
                <p:nvPr/>
              </p:nvSpPr>
              <p:spPr bwMode="auto">
                <a:xfrm>
                  <a:off x="7679246" y="1769686"/>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42" name="Line 35"/>
                <p:cNvSpPr>
                  <a:spLocks noChangeShapeType="1"/>
                </p:cNvSpPr>
                <p:nvPr/>
              </p:nvSpPr>
              <p:spPr bwMode="auto">
                <a:xfrm>
                  <a:off x="7451501" y="1922711"/>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43" name="Line 36"/>
                <p:cNvSpPr>
                  <a:spLocks noChangeShapeType="1"/>
                </p:cNvSpPr>
                <p:nvPr/>
              </p:nvSpPr>
              <p:spPr bwMode="auto">
                <a:xfrm flipH="1">
                  <a:off x="7451501"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44" name="Line 37"/>
                <p:cNvSpPr>
                  <a:spLocks noChangeShapeType="1"/>
                </p:cNvSpPr>
                <p:nvPr/>
              </p:nvSpPr>
              <p:spPr bwMode="auto">
                <a:xfrm>
                  <a:off x="7679246"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grpSp>
          <p:sp>
            <p:nvSpPr>
              <p:cNvPr id="39" name="Rectangle 38"/>
              <p:cNvSpPr/>
              <p:nvPr/>
            </p:nvSpPr>
            <p:spPr>
              <a:xfrm>
                <a:off x="6671935" y="2986385"/>
                <a:ext cx="1066318" cy="400110"/>
              </a:xfrm>
              <a:prstGeom prst="rect">
                <a:avLst/>
              </a:prstGeom>
            </p:spPr>
            <p:txBody>
              <a:bodyPr wrap="none">
                <a:spAutoFit/>
              </a:bodyPr>
              <a:lstStyle/>
              <a:p>
                <a:r>
                  <a:rPr lang="en-US" sz="2000" b="1" dirty="0" smtClean="0">
                    <a:solidFill>
                      <a:schemeClr val="accent6">
                        <a:lumMod val="50000"/>
                      </a:schemeClr>
                    </a:solidFill>
                    <a:latin typeface="Calibri" pitchFamily="34" charset="0"/>
                    <a:cs typeface="Calibri" pitchFamily="34" charset="0"/>
                  </a:rPr>
                  <a:t>Supplier</a:t>
                </a:r>
                <a:endParaRPr lang="en-GB" sz="2000" b="1" dirty="0">
                  <a:solidFill>
                    <a:schemeClr val="accent6">
                      <a:lumMod val="50000"/>
                    </a:schemeClr>
                  </a:solidFill>
                  <a:latin typeface="Calibri" pitchFamily="34" charset="0"/>
                  <a:cs typeface="Calibri" pitchFamily="34" charset="0"/>
                </a:endParaRPr>
              </a:p>
            </p:txBody>
          </p:sp>
        </p:grpSp>
        <p:grpSp>
          <p:nvGrpSpPr>
            <p:cNvPr id="24" name="Group 23"/>
            <p:cNvGrpSpPr/>
            <p:nvPr/>
          </p:nvGrpSpPr>
          <p:grpSpPr>
            <a:xfrm>
              <a:off x="1424430" y="1673025"/>
              <a:ext cx="1066318" cy="1371969"/>
              <a:chOff x="6671935" y="2014526"/>
              <a:chExt cx="1066318" cy="1371969"/>
            </a:xfrm>
          </p:grpSpPr>
          <p:grpSp>
            <p:nvGrpSpPr>
              <p:cNvPr id="31" name="Group 30"/>
              <p:cNvGrpSpPr/>
              <p:nvPr/>
            </p:nvGrpSpPr>
            <p:grpSpPr>
              <a:xfrm>
                <a:off x="7023986" y="2014526"/>
                <a:ext cx="455490" cy="979359"/>
                <a:chOff x="7451501" y="1555451"/>
                <a:chExt cx="455490" cy="979359"/>
              </a:xfrm>
            </p:grpSpPr>
            <p:sp>
              <p:nvSpPr>
                <p:cNvPr id="33" name="Oval 32"/>
                <p:cNvSpPr>
                  <a:spLocks noChangeArrowheads="1"/>
                </p:cNvSpPr>
                <p:nvPr/>
              </p:nvSpPr>
              <p:spPr bwMode="auto">
                <a:xfrm>
                  <a:off x="7527416" y="1555451"/>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34" name="Line 34"/>
                <p:cNvSpPr>
                  <a:spLocks noChangeShapeType="1"/>
                </p:cNvSpPr>
                <p:nvPr/>
              </p:nvSpPr>
              <p:spPr bwMode="auto">
                <a:xfrm>
                  <a:off x="7679246" y="1769686"/>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5" name="Line 35"/>
                <p:cNvSpPr>
                  <a:spLocks noChangeShapeType="1"/>
                </p:cNvSpPr>
                <p:nvPr/>
              </p:nvSpPr>
              <p:spPr bwMode="auto">
                <a:xfrm>
                  <a:off x="7451501" y="1922711"/>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6" name="Line 36"/>
                <p:cNvSpPr>
                  <a:spLocks noChangeShapeType="1"/>
                </p:cNvSpPr>
                <p:nvPr/>
              </p:nvSpPr>
              <p:spPr bwMode="auto">
                <a:xfrm flipH="1">
                  <a:off x="7451501"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7" name="Line 37"/>
                <p:cNvSpPr>
                  <a:spLocks noChangeShapeType="1"/>
                </p:cNvSpPr>
                <p:nvPr/>
              </p:nvSpPr>
              <p:spPr bwMode="auto">
                <a:xfrm>
                  <a:off x="7679246"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grpSp>
          <p:sp>
            <p:nvSpPr>
              <p:cNvPr id="32" name="Rectangle 31"/>
              <p:cNvSpPr/>
              <p:nvPr/>
            </p:nvSpPr>
            <p:spPr>
              <a:xfrm>
                <a:off x="6671935" y="2986385"/>
                <a:ext cx="1066318" cy="400110"/>
              </a:xfrm>
              <a:prstGeom prst="rect">
                <a:avLst/>
              </a:prstGeom>
            </p:spPr>
            <p:txBody>
              <a:bodyPr wrap="none">
                <a:spAutoFit/>
              </a:bodyPr>
              <a:lstStyle/>
              <a:p>
                <a:r>
                  <a:rPr lang="en-US" sz="2000" b="1" dirty="0" smtClean="0">
                    <a:solidFill>
                      <a:schemeClr val="accent6">
                        <a:lumMod val="50000"/>
                      </a:schemeClr>
                    </a:solidFill>
                    <a:latin typeface="Calibri" pitchFamily="34" charset="0"/>
                    <a:cs typeface="Calibri" pitchFamily="34" charset="0"/>
                  </a:rPr>
                  <a:t>Supplier</a:t>
                </a:r>
                <a:endParaRPr lang="en-GB" sz="2000" b="1" dirty="0">
                  <a:solidFill>
                    <a:schemeClr val="accent6">
                      <a:lumMod val="50000"/>
                    </a:schemeClr>
                  </a:solidFill>
                  <a:latin typeface="Calibri" pitchFamily="34" charset="0"/>
                  <a:cs typeface="Calibri" pitchFamily="34" charset="0"/>
                </a:endParaRPr>
              </a:p>
            </p:txBody>
          </p:sp>
        </p:grpSp>
        <p:sp>
          <p:nvSpPr>
            <p:cNvPr id="25" name="Rectangle 24"/>
            <p:cNvSpPr/>
            <p:nvPr/>
          </p:nvSpPr>
          <p:spPr bwMode="auto">
            <a:xfrm>
              <a:off x="3203029" y="1673025"/>
              <a:ext cx="2664296" cy="137196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6" name="Rectangle 25"/>
            <p:cNvSpPr/>
            <p:nvPr/>
          </p:nvSpPr>
          <p:spPr>
            <a:xfrm>
              <a:off x="3751406" y="1634679"/>
              <a:ext cx="1462088" cy="646331"/>
            </a:xfrm>
            <a:prstGeom prst="rect">
              <a:avLst/>
            </a:prstGeom>
          </p:spPr>
          <p:txBody>
            <a:bodyPr wrap="square">
              <a:spAutoFit/>
            </a:bodyPr>
            <a:lstStyle/>
            <a:p>
              <a:r>
                <a:rPr lang="en-US" sz="1800" b="1" dirty="0" err="1">
                  <a:latin typeface="Calibri" pitchFamily="34" charset="0"/>
                  <a:cs typeface="Calibri" pitchFamily="34" charset="0"/>
                </a:rPr>
                <a:t>SelfService</a:t>
              </a:r>
              <a:endParaRPr lang="en-US" sz="1800" b="1" dirty="0">
                <a:latin typeface="Calibri" pitchFamily="34" charset="0"/>
                <a:cs typeface="Calibri" pitchFamily="34" charset="0"/>
              </a:endParaRPr>
            </a:p>
            <a:p>
              <a:r>
                <a:rPr lang="en-US" sz="1800" b="1" dirty="0" smtClean="0">
                  <a:latin typeface="Calibri" pitchFamily="34" charset="0"/>
                  <a:cs typeface="Calibri" pitchFamily="34" charset="0"/>
                </a:rPr>
                <a:t>  Machine</a:t>
              </a:r>
              <a:endParaRPr lang="en-GB" sz="1800" b="1" dirty="0">
                <a:latin typeface="Calibri" pitchFamily="34" charset="0"/>
                <a:cs typeface="Calibri" pitchFamily="34" charset="0"/>
              </a:endParaRPr>
            </a:p>
          </p:txBody>
        </p:sp>
        <p:sp>
          <p:nvSpPr>
            <p:cNvPr id="27" name="Oval 26"/>
            <p:cNvSpPr/>
            <p:nvPr/>
          </p:nvSpPr>
          <p:spPr bwMode="auto">
            <a:xfrm>
              <a:off x="3496642" y="2292344"/>
              <a:ext cx="2025303" cy="720080"/>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8" name="Rectangle 27"/>
            <p:cNvSpPr/>
            <p:nvPr/>
          </p:nvSpPr>
          <p:spPr>
            <a:xfrm>
              <a:off x="3759200" y="2489483"/>
              <a:ext cx="1462088" cy="369332"/>
            </a:xfrm>
            <a:prstGeom prst="rect">
              <a:avLst/>
            </a:prstGeom>
          </p:spPr>
          <p:txBody>
            <a:bodyPr wrap="square">
              <a:spAutoFit/>
            </a:bodyPr>
            <a:lstStyle/>
            <a:p>
              <a:pPr algn="ctr"/>
              <a:r>
                <a:rPr lang="en-US" sz="1800" b="1" dirty="0">
                  <a:latin typeface="Calibri" pitchFamily="34" charset="0"/>
                  <a:cs typeface="Calibri" pitchFamily="34" charset="0"/>
                </a:rPr>
                <a:t>R</a:t>
              </a:r>
              <a:r>
                <a:rPr lang="en-US" sz="1800" b="1" dirty="0" smtClean="0">
                  <a:latin typeface="Calibri" pitchFamily="34" charset="0"/>
                  <a:cs typeface="Calibri" pitchFamily="34" charset="0"/>
                </a:rPr>
                <a:t>estock</a:t>
              </a:r>
              <a:endParaRPr lang="en-US" sz="1800" b="1" dirty="0">
                <a:latin typeface="Calibri" pitchFamily="34" charset="0"/>
                <a:cs typeface="Calibri" pitchFamily="34" charset="0"/>
              </a:endParaRPr>
            </a:p>
          </p:txBody>
        </p:sp>
        <p:cxnSp>
          <p:nvCxnSpPr>
            <p:cNvPr id="29" name="Straight Connector 28"/>
            <p:cNvCxnSpPr>
              <a:stCxn id="27" idx="2"/>
            </p:cNvCxnSpPr>
            <p:nvPr/>
          </p:nvCxnSpPr>
          <p:spPr bwMode="auto">
            <a:xfrm flipH="1" flipV="1">
              <a:off x="2410941" y="2185569"/>
              <a:ext cx="1085701" cy="46681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a:stCxn id="27" idx="6"/>
            </p:cNvCxnSpPr>
            <p:nvPr/>
          </p:nvCxnSpPr>
          <p:spPr bwMode="auto">
            <a:xfrm flipV="1">
              <a:off x="5521945" y="2354759"/>
              <a:ext cx="1149990" cy="29762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96729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The "Collect Money" use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case</a:t>
            </a:r>
            <a:endParaRPr lang="en-GB" dirty="0">
              <a:latin typeface="Calibri" pitchFamily="34" charset="0"/>
              <a:cs typeface="Calibri" pitchFamily="34" charset="0"/>
            </a:endParaRPr>
          </a:p>
        </p:txBody>
      </p:sp>
      <p:grpSp>
        <p:nvGrpSpPr>
          <p:cNvPr id="4" name="Group 3"/>
          <p:cNvGrpSpPr/>
          <p:nvPr/>
        </p:nvGrpSpPr>
        <p:grpSpPr>
          <a:xfrm>
            <a:off x="1424430" y="1346647"/>
            <a:ext cx="6441165" cy="1443977"/>
            <a:chOff x="1424430" y="1634679"/>
            <a:chExt cx="6441165" cy="1443977"/>
          </a:xfrm>
        </p:grpSpPr>
        <p:grpSp>
          <p:nvGrpSpPr>
            <p:cNvPr id="5" name="Group 4"/>
            <p:cNvGrpSpPr/>
            <p:nvPr/>
          </p:nvGrpSpPr>
          <p:grpSpPr>
            <a:xfrm>
              <a:off x="6671935" y="1706687"/>
              <a:ext cx="1193660" cy="1371969"/>
              <a:chOff x="6671935" y="2014526"/>
              <a:chExt cx="1193660" cy="1371969"/>
            </a:xfrm>
          </p:grpSpPr>
          <p:grpSp>
            <p:nvGrpSpPr>
              <p:cNvPr id="20" name="Group 19"/>
              <p:cNvGrpSpPr/>
              <p:nvPr/>
            </p:nvGrpSpPr>
            <p:grpSpPr>
              <a:xfrm>
                <a:off x="7023986" y="2014526"/>
                <a:ext cx="455490" cy="979359"/>
                <a:chOff x="7451501" y="1555451"/>
                <a:chExt cx="455490" cy="979359"/>
              </a:xfrm>
            </p:grpSpPr>
            <p:sp>
              <p:nvSpPr>
                <p:cNvPr id="22" name="Oval 33"/>
                <p:cNvSpPr>
                  <a:spLocks noChangeArrowheads="1"/>
                </p:cNvSpPr>
                <p:nvPr/>
              </p:nvSpPr>
              <p:spPr bwMode="auto">
                <a:xfrm>
                  <a:off x="7527416" y="1555451"/>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23" name="Line 34"/>
                <p:cNvSpPr>
                  <a:spLocks noChangeShapeType="1"/>
                </p:cNvSpPr>
                <p:nvPr/>
              </p:nvSpPr>
              <p:spPr bwMode="auto">
                <a:xfrm>
                  <a:off x="7679246" y="1769686"/>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4" name="Line 35"/>
                <p:cNvSpPr>
                  <a:spLocks noChangeShapeType="1"/>
                </p:cNvSpPr>
                <p:nvPr/>
              </p:nvSpPr>
              <p:spPr bwMode="auto">
                <a:xfrm>
                  <a:off x="7451501" y="1922711"/>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5" name="Line 36"/>
                <p:cNvSpPr>
                  <a:spLocks noChangeShapeType="1"/>
                </p:cNvSpPr>
                <p:nvPr/>
              </p:nvSpPr>
              <p:spPr bwMode="auto">
                <a:xfrm flipH="1">
                  <a:off x="7451501"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26" name="Line 37"/>
                <p:cNvSpPr>
                  <a:spLocks noChangeShapeType="1"/>
                </p:cNvSpPr>
                <p:nvPr/>
              </p:nvSpPr>
              <p:spPr bwMode="auto">
                <a:xfrm>
                  <a:off x="7679246"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grpSp>
          <p:sp>
            <p:nvSpPr>
              <p:cNvPr id="21" name="Rectangle 20"/>
              <p:cNvSpPr/>
              <p:nvPr/>
            </p:nvSpPr>
            <p:spPr>
              <a:xfrm>
                <a:off x="6671935" y="2986385"/>
                <a:ext cx="1193660" cy="400110"/>
              </a:xfrm>
              <a:prstGeom prst="rect">
                <a:avLst/>
              </a:prstGeom>
            </p:spPr>
            <p:txBody>
              <a:bodyPr wrap="none">
                <a:spAutoFit/>
              </a:bodyPr>
              <a:lstStyle/>
              <a:p>
                <a:r>
                  <a:rPr lang="en-US" sz="2000" b="1" dirty="0" smtClean="0">
                    <a:solidFill>
                      <a:schemeClr val="accent6">
                        <a:lumMod val="50000"/>
                      </a:schemeClr>
                    </a:solidFill>
                    <a:latin typeface="Calibri" pitchFamily="34" charset="0"/>
                    <a:cs typeface="Calibri" pitchFamily="34" charset="0"/>
                  </a:rPr>
                  <a:t> Collector</a:t>
                </a:r>
                <a:endParaRPr lang="en-GB" sz="2000" b="1" dirty="0">
                  <a:solidFill>
                    <a:schemeClr val="accent6">
                      <a:lumMod val="50000"/>
                    </a:schemeClr>
                  </a:solidFill>
                  <a:latin typeface="Calibri" pitchFamily="34" charset="0"/>
                  <a:cs typeface="Calibri" pitchFamily="34" charset="0"/>
                </a:endParaRPr>
              </a:p>
            </p:txBody>
          </p:sp>
        </p:grpSp>
        <p:grpSp>
          <p:nvGrpSpPr>
            <p:cNvPr id="6" name="Group 5"/>
            <p:cNvGrpSpPr/>
            <p:nvPr/>
          </p:nvGrpSpPr>
          <p:grpSpPr>
            <a:xfrm>
              <a:off x="1424430" y="1673025"/>
              <a:ext cx="1193660" cy="1371969"/>
              <a:chOff x="6671935" y="2014526"/>
              <a:chExt cx="1193660" cy="1371969"/>
            </a:xfrm>
          </p:grpSpPr>
          <p:grpSp>
            <p:nvGrpSpPr>
              <p:cNvPr id="13" name="Group 12"/>
              <p:cNvGrpSpPr/>
              <p:nvPr/>
            </p:nvGrpSpPr>
            <p:grpSpPr>
              <a:xfrm>
                <a:off x="7023986" y="2014526"/>
                <a:ext cx="455490" cy="979359"/>
                <a:chOff x="7451501" y="1555451"/>
                <a:chExt cx="455490" cy="979359"/>
              </a:xfrm>
            </p:grpSpPr>
            <p:sp>
              <p:nvSpPr>
                <p:cNvPr id="15" name="Oval 14"/>
                <p:cNvSpPr>
                  <a:spLocks noChangeArrowheads="1"/>
                </p:cNvSpPr>
                <p:nvPr/>
              </p:nvSpPr>
              <p:spPr bwMode="auto">
                <a:xfrm>
                  <a:off x="7527416" y="1555451"/>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16" name="Line 34"/>
                <p:cNvSpPr>
                  <a:spLocks noChangeShapeType="1"/>
                </p:cNvSpPr>
                <p:nvPr/>
              </p:nvSpPr>
              <p:spPr bwMode="auto">
                <a:xfrm>
                  <a:off x="7679246" y="1769686"/>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17" name="Line 35"/>
                <p:cNvSpPr>
                  <a:spLocks noChangeShapeType="1"/>
                </p:cNvSpPr>
                <p:nvPr/>
              </p:nvSpPr>
              <p:spPr bwMode="auto">
                <a:xfrm>
                  <a:off x="7451501" y="1922711"/>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18" name="Line 36"/>
                <p:cNvSpPr>
                  <a:spLocks noChangeShapeType="1"/>
                </p:cNvSpPr>
                <p:nvPr/>
              </p:nvSpPr>
              <p:spPr bwMode="auto">
                <a:xfrm flipH="1">
                  <a:off x="7451501"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19" name="Line 37"/>
                <p:cNvSpPr>
                  <a:spLocks noChangeShapeType="1"/>
                </p:cNvSpPr>
                <p:nvPr/>
              </p:nvSpPr>
              <p:spPr bwMode="auto">
                <a:xfrm>
                  <a:off x="7679246" y="2259365"/>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grpSp>
          <p:sp>
            <p:nvSpPr>
              <p:cNvPr id="14" name="Rectangle 13"/>
              <p:cNvSpPr/>
              <p:nvPr/>
            </p:nvSpPr>
            <p:spPr>
              <a:xfrm>
                <a:off x="6671935" y="2986385"/>
                <a:ext cx="1193660" cy="400110"/>
              </a:xfrm>
              <a:prstGeom prst="rect">
                <a:avLst/>
              </a:prstGeom>
            </p:spPr>
            <p:txBody>
              <a:bodyPr wrap="none">
                <a:spAutoFit/>
              </a:bodyPr>
              <a:lstStyle/>
              <a:p>
                <a:r>
                  <a:rPr lang="en-US" sz="2000" b="1" dirty="0">
                    <a:solidFill>
                      <a:schemeClr val="accent6">
                        <a:lumMod val="50000"/>
                      </a:schemeClr>
                    </a:solidFill>
                    <a:latin typeface="Calibri" pitchFamily="34" charset="0"/>
                    <a:cs typeface="Calibri" pitchFamily="34" charset="0"/>
                  </a:rPr>
                  <a:t> </a:t>
                </a:r>
                <a:r>
                  <a:rPr lang="en-US" sz="2000" b="1" dirty="0" smtClean="0">
                    <a:solidFill>
                      <a:schemeClr val="accent6">
                        <a:lumMod val="50000"/>
                      </a:schemeClr>
                    </a:solidFill>
                    <a:latin typeface="Calibri" pitchFamily="34" charset="0"/>
                    <a:cs typeface="Calibri" pitchFamily="34" charset="0"/>
                  </a:rPr>
                  <a:t>Collector</a:t>
                </a:r>
                <a:endParaRPr lang="en-GB" sz="2000" b="1" dirty="0">
                  <a:solidFill>
                    <a:schemeClr val="accent6">
                      <a:lumMod val="50000"/>
                    </a:schemeClr>
                  </a:solidFill>
                  <a:latin typeface="Calibri" pitchFamily="34" charset="0"/>
                  <a:cs typeface="Calibri" pitchFamily="34" charset="0"/>
                </a:endParaRPr>
              </a:p>
            </p:txBody>
          </p:sp>
        </p:grpSp>
        <p:sp>
          <p:nvSpPr>
            <p:cNvPr id="7" name="Rectangle 6"/>
            <p:cNvSpPr/>
            <p:nvPr/>
          </p:nvSpPr>
          <p:spPr bwMode="auto">
            <a:xfrm>
              <a:off x="3203029" y="1673025"/>
              <a:ext cx="2664296" cy="137196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8" name="Rectangle 7"/>
            <p:cNvSpPr/>
            <p:nvPr/>
          </p:nvSpPr>
          <p:spPr>
            <a:xfrm>
              <a:off x="3751406" y="1634679"/>
              <a:ext cx="1462088" cy="646331"/>
            </a:xfrm>
            <a:prstGeom prst="rect">
              <a:avLst/>
            </a:prstGeom>
          </p:spPr>
          <p:txBody>
            <a:bodyPr wrap="square">
              <a:spAutoFit/>
            </a:bodyPr>
            <a:lstStyle/>
            <a:p>
              <a:r>
                <a:rPr lang="en-US" sz="1800" b="1" dirty="0" err="1">
                  <a:latin typeface="Calibri" pitchFamily="34" charset="0"/>
                  <a:cs typeface="Calibri" pitchFamily="34" charset="0"/>
                </a:rPr>
                <a:t>SelfService</a:t>
              </a:r>
              <a:endParaRPr lang="en-US" sz="1800" b="1" dirty="0">
                <a:latin typeface="Calibri" pitchFamily="34" charset="0"/>
                <a:cs typeface="Calibri" pitchFamily="34" charset="0"/>
              </a:endParaRPr>
            </a:p>
            <a:p>
              <a:r>
                <a:rPr lang="en-US" sz="1800" b="1" dirty="0" smtClean="0">
                  <a:latin typeface="Calibri" pitchFamily="34" charset="0"/>
                  <a:cs typeface="Calibri" pitchFamily="34" charset="0"/>
                </a:rPr>
                <a:t>  Machine</a:t>
              </a:r>
              <a:endParaRPr lang="en-GB" sz="1800" b="1" dirty="0">
                <a:latin typeface="Calibri" pitchFamily="34" charset="0"/>
                <a:cs typeface="Calibri" pitchFamily="34" charset="0"/>
              </a:endParaRPr>
            </a:p>
          </p:txBody>
        </p:sp>
        <p:sp>
          <p:nvSpPr>
            <p:cNvPr id="9" name="Oval 8"/>
            <p:cNvSpPr/>
            <p:nvPr/>
          </p:nvSpPr>
          <p:spPr bwMode="auto">
            <a:xfrm>
              <a:off x="3496642" y="2292344"/>
              <a:ext cx="2025303" cy="720080"/>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0" name="Rectangle 9"/>
            <p:cNvSpPr/>
            <p:nvPr/>
          </p:nvSpPr>
          <p:spPr>
            <a:xfrm>
              <a:off x="3759200" y="2354759"/>
              <a:ext cx="1462088" cy="646331"/>
            </a:xfrm>
            <a:prstGeom prst="rect">
              <a:avLst/>
            </a:prstGeom>
          </p:spPr>
          <p:txBody>
            <a:bodyPr wrap="square">
              <a:spAutoFit/>
            </a:bodyPr>
            <a:lstStyle/>
            <a:p>
              <a:pPr algn="ctr"/>
              <a:r>
                <a:rPr lang="en-US" sz="1800" b="1" dirty="0" smtClean="0">
                  <a:latin typeface="Calibri" pitchFamily="34" charset="0"/>
                  <a:cs typeface="Calibri" pitchFamily="34" charset="0"/>
                </a:rPr>
                <a:t>Collect</a:t>
              </a:r>
            </a:p>
            <a:p>
              <a:pPr algn="ctr"/>
              <a:r>
                <a:rPr lang="en-US" sz="1800" b="1" dirty="0" smtClean="0">
                  <a:latin typeface="Calibri" pitchFamily="34" charset="0"/>
                  <a:cs typeface="Calibri" pitchFamily="34" charset="0"/>
                </a:rPr>
                <a:t>Money</a:t>
              </a:r>
              <a:endParaRPr lang="en-US" sz="1800" b="1" dirty="0">
                <a:latin typeface="Calibri" pitchFamily="34" charset="0"/>
                <a:cs typeface="Calibri" pitchFamily="34" charset="0"/>
              </a:endParaRPr>
            </a:p>
          </p:txBody>
        </p:sp>
        <p:cxnSp>
          <p:nvCxnSpPr>
            <p:cNvPr id="11" name="Straight Connector 10"/>
            <p:cNvCxnSpPr>
              <a:stCxn id="9" idx="2"/>
            </p:cNvCxnSpPr>
            <p:nvPr/>
          </p:nvCxnSpPr>
          <p:spPr bwMode="auto">
            <a:xfrm flipH="1" flipV="1">
              <a:off x="2410941" y="2185569"/>
              <a:ext cx="1085701" cy="46681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a:stCxn id="9" idx="6"/>
            </p:cNvCxnSpPr>
            <p:nvPr/>
          </p:nvCxnSpPr>
          <p:spPr bwMode="auto">
            <a:xfrm flipV="1">
              <a:off x="5521945" y="2354759"/>
              <a:ext cx="1149990" cy="29762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7" name="Group 20"/>
          <p:cNvGrpSpPr>
            <a:grpSpLocks/>
          </p:cNvGrpSpPr>
          <p:nvPr/>
        </p:nvGrpSpPr>
        <p:grpSpPr bwMode="auto">
          <a:xfrm>
            <a:off x="327025" y="2996555"/>
            <a:ext cx="8510588" cy="3822700"/>
            <a:chOff x="255588" y="2822575"/>
            <a:chExt cx="8510587" cy="3822700"/>
          </a:xfrm>
        </p:grpSpPr>
        <p:sp>
          <p:nvSpPr>
            <p:cNvPr id="28" name="Rectangle 7"/>
            <p:cNvSpPr>
              <a:spLocks noChangeArrowheads="1"/>
            </p:cNvSpPr>
            <p:nvPr/>
          </p:nvSpPr>
          <p:spPr bwMode="auto">
            <a:xfrm>
              <a:off x="312738" y="2886075"/>
              <a:ext cx="8448675" cy="372586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solidFill>
                  <a:schemeClr val="accent6">
                    <a:lumMod val="50000"/>
                  </a:schemeClr>
                </a:solidFill>
                <a:latin typeface="Calibri" pitchFamily="34" charset="0"/>
                <a:cs typeface="Calibri" pitchFamily="34" charset="0"/>
              </a:endParaRPr>
            </a:p>
          </p:txBody>
        </p:sp>
        <p:sp>
          <p:nvSpPr>
            <p:cNvPr id="29" name="Line 8"/>
            <p:cNvSpPr>
              <a:spLocks noChangeShapeType="1"/>
            </p:cNvSpPr>
            <p:nvPr/>
          </p:nvSpPr>
          <p:spPr bwMode="auto">
            <a:xfrm>
              <a:off x="312738" y="3190875"/>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30" name="Line 9"/>
            <p:cNvSpPr>
              <a:spLocks noChangeShapeType="1"/>
            </p:cNvSpPr>
            <p:nvPr/>
          </p:nvSpPr>
          <p:spPr bwMode="auto">
            <a:xfrm>
              <a:off x="311150" y="3560763"/>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31" name="Rectangle 10"/>
            <p:cNvSpPr>
              <a:spLocks noChangeArrowheads="1"/>
            </p:cNvSpPr>
            <p:nvPr/>
          </p:nvSpPr>
          <p:spPr bwMode="auto">
            <a:xfrm>
              <a:off x="3016250" y="2822575"/>
              <a:ext cx="23891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sz="2000" b="1">
                  <a:solidFill>
                    <a:schemeClr val="accent6">
                      <a:lumMod val="50000"/>
                    </a:schemeClr>
                  </a:solidFill>
                  <a:latin typeface="Calibri" pitchFamily="34" charset="0"/>
                  <a:cs typeface="Calibri" pitchFamily="34" charset="0"/>
                </a:rPr>
                <a:t>Collect Money</a:t>
              </a:r>
            </a:p>
          </p:txBody>
        </p:sp>
        <p:sp>
          <p:nvSpPr>
            <p:cNvPr id="32" name="Rectangle 11"/>
            <p:cNvSpPr>
              <a:spLocks noChangeArrowheads="1"/>
            </p:cNvSpPr>
            <p:nvPr/>
          </p:nvSpPr>
          <p:spPr bwMode="auto">
            <a:xfrm>
              <a:off x="277813" y="3141663"/>
              <a:ext cx="3173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Actor initiates the use case</a:t>
              </a:r>
            </a:p>
          </p:txBody>
        </p:sp>
        <p:sp>
          <p:nvSpPr>
            <p:cNvPr id="33" name="Rectangle 12"/>
            <p:cNvSpPr>
              <a:spLocks noChangeArrowheads="1"/>
            </p:cNvSpPr>
            <p:nvPr/>
          </p:nvSpPr>
          <p:spPr bwMode="auto">
            <a:xfrm>
              <a:off x="3729038" y="3141663"/>
              <a:ext cx="1423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dirty="0">
                  <a:solidFill>
                    <a:srgbClr val="FF0000"/>
                  </a:solidFill>
                  <a:latin typeface="Calibri" pitchFamily="34" charset="0"/>
                  <a:cs typeface="Calibri" pitchFamily="34" charset="0"/>
                </a:rPr>
                <a:t>collector</a:t>
              </a:r>
            </a:p>
          </p:txBody>
        </p:sp>
        <p:sp>
          <p:nvSpPr>
            <p:cNvPr id="34" name="Rectangle 13"/>
            <p:cNvSpPr>
              <a:spLocks noChangeArrowheads="1"/>
            </p:cNvSpPr>
            <p:nvPr/>
          </p:nvSpPr>
          <p:spPr bwMode="auto">
            <a:xfrm>
              <a:off x="279400" y="3546475"/>
              <a:ext cx="34496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Preconditions</a:t>
              </a:r>
            </a:p>
          </p:txBody>
        </p:sp>
        <p:sp>
          <p:nvSpPr>
            <p:cNvPr id="35" name="Rectangle 14"/>
            <p:cNvSpPr>
              <a:spLocks noChangeArrowheads="1"/>
            </p:cNvSpPr>
            <p:nvPr/>
          </p:nvSpPr>
          <p:spPr bwMode="auto">
            <a:xfrm>
              <a:off x="3744913" y="3544888"/>
              <a:ext cx="3275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rgbClr val="FF0000"/>
                  </a:solidFill>
                  <a:latin typeface="Calibri" pitchFamily="34" charset="0"/>
                  <a:cs typeface="Calibri" pitchFamily="34" charset="0"/>
                </a:rPr>
                <a:t>the passage of the interval</a:t>
              </a:r>
            </a:p>
          </p:txBody>
        </p:sp>
        <p:sp>
          <p:nvSpPr>
            <p:cNvPr id="36" name="Line 15"/>
            <p:cNvSpPr>
              <a:spLocks noChangeShapeType="1"/>
            </p:cNvSpPr>
            <p:nvPr/>
          </p:nvSpPr>
          <p:spPr bwMode="auto">
            <a:xfrm>
              <a:off x="312738" y="3962400"/>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37" name="Rectangle 16"/>
            <p:cNvSpPr>
              <a:spLocks noChangeArrowheads="1"/>
            </p:cNvSpPr>
            <p:nvPr/>
          </p:nvSpPr>
          <p:spPr bwMode="auto">
            <a:xfrm>
              <a:off x="255588" y="3916363"/>
              <a:ext cx="26733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Steps in the scenario</a:t>
              </a:r>
            </a:p>
          </p:txBody>
        </p:sp>
        <p:sp>
          <p:nvSpPr>
            <p:cNvPr id="38" name="Rectangle 17"/>
            <p:cNvSpPr>
              <a:spLocks noChangeArrowheads="1"/>
            </p:cNvSpPr>
            <p:nvPr/>
          </p:nvSpPr>
          <p:spPr bwMode="auto">
            <a:xfrm>
              <a:off x="3725863" y="3916363"/>
              <a:ext cx="5040312"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rgbClr val="FF0000"/>
                  </a:solidFill>
                  <a:latin typeface="Calibri" pitchFamily="34" charset="0"/>
                  <a:cs typeface="Calibri" pitchFamily="34" charset="0"/>
                </a:rPr>
                <a:t>collector must do are same as the steps of supplier, but the collector don't deal with products, he/ she deals with money. When the time interval has passed this person collects the necessary amount of money from the machine.</a:t>
              </a:r>
            </a:p>
          </p:txBody>
        </p:sp>
        <p:sp>
          <p:nvSpPr>
            <p:cNvPr id="39" name="Line 18"/>
            <p:cNvSpPr>
              <a:spLocks noChangeShapeType="1"/>
            </p:cNvSpPr>
            <p:nvPr/>
          </p:nvSpPr>
          <p:spPr bwMode="auto">
            <a:xfrm>
              <a:off x="314325" y="5921375"/>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40" name="Rectangle 19"/>
            <p:cNvSpPr>
              <a:spLocks noChangeArrowheads="1"/>
            </p:cNvSpPr>
            <p:nvPr/>
          </p:nvSpPr>
          <p:spPr bwMode="auto">
            <a:xfrm>
              <a:off x="3713163" y="5884208"/>
              <a:ext cx="4905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rgbClr val="FF0000"/>
                  </a:solidFill>
                  <a:latin typeface="Calibri" pitchFamily="34" charset="0"/>
                  <a:cs typeface="Calibri" pitchFamily="34" charset="0"/>
                </a:rPr>
                <a:t>the money in hands of the collector</a:t>
              </a:r>
            </a:p>
          </p:txBody>
        </p:sp>
        <p:sp>
          <p:nvSpPr>
            <p:cNvPr id="41" name="Rectangle 20"/>
            <p:cNvSpPr>
              <a:spLocks noChangeArrowheads="1"/>
            </p:cNvSpPr>
            <p:nvPr/>
          </p:nvSpPr>
          <p:spPr bwMode="auto">
            <a:xfrm>
              <a:off x="327304" y="5861983"/>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Postcondition</a:t>
              </a:r>
            </a:p>
          </p:txBody>
        </p:sp>
        <p:sp>
          <p:nvSpPr>
            <p:cNvPr id="42" name="Line 21"/>
            <p:cNvSpPr>
              <a:spLocks noChangeShapeType="1"/>
            </p:cNvSpPr>
            <p:nvPr/>
          </p:nvSpPr>
          <p:spPr bwMode="auto">
            <a:xfrm>
              <a:off x="315913" y="6265863"/>
              <a:ext cx="84486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solidFill>
                  <a:schemeClr val="accent6">
                    <a:lumMod val="50000"/>
                  </a:schemeClr>
                </a:solidFill>
                <a:latin typeface="Calibri" pitchFamily="34" charset="0"/>
                <a:cs typeface="Calibri" pitchFamily="34" charset="0"/>
              </a:endParaRPr>
            </a:p>
          </p:txBody>
        </p:sp>
        <p:sp>
          <p:nvSpPr>
            <p:cNvPr id="43" name="Rectangle 22"/>
            <p:cNvSpPr>
              <a:spLocks noChangeArrowheads="1"/>
            </p:cNvSpPr>
            <p:nvPr/>
          </p:nvSpPr>
          <p:spPr bwMode="auto">
            <a:xfrm>
              <a:off x="261938" y="6248400"/>
              <a:ext cx="46116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chemeClr val="accent6">
                      <a:lumMod val="50000"/>
                    </a:schemeClr>
                  </a:solidFill>
                  <a:latin typeface="Calibri" pitchFamily="34" charset="0"/>
                  <a:cs typeface="Calibri" pitchFamily="34" charset="0"/>
                </a:rPr>
                <a:t>Actor who benefits from the use case</a:t>
              </a:r>
            </a:p>
          </p:txBody>
        </p:sp>
        <p:sp>
          <p:nvSpPr>
            <p:cNvPr id="44" name="Rectangle 24"/>
            <p:cNvSpPr>
              <a:spLocks noChangeArrowheads="1"/>
            </p:cNvSpPr>
            <p:nvPr/>
          </p:nvSpPr>
          <p:spPr bwMode="auto">
            <a:xfrm>
              <a:off x="4522788" y="6238875"/>
              <a:ext cx="1423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sz="2000" b="1">
                  <a:solidFill>
                    <a:srgbClr val="FF0000"/>
                  </a:solidFill>
                  <a:latin typeface="Calibri" pitchFamily="34" charset="0"/>
                  <a:cs typeface="Calibri" pitchFamily="34" charset="0"/>
                </a:rPr>
                <a:t>collector</a:t>
              </a:r>
            </a:p>
          </p:txBody>
        </p:sp>
      </p:grpSp>
    </p:spTree>
    <p:extLst>
      <p:ext uri="{BB962C8B-B14F-4D97-AF65-F5344CB8AC3E}">
        <p14:creationId xmlns:p14="http://schemas.microsoft.com/office/powerpoint/2010/main" val="37309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arn(inVertical)">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733" y="1058615"/>
            <a:ext cx="8833867" cy="5363145"/>
          </a:xfrm>
        </p:spPr>
        <p:txBody>
          <a:bodyPr>
            <a:normAutofit/>
          </a:bodyPr>
          <a:lstStyle/>
          <a:p>
            <a:r>
              <a:rPr lang="en-US" sz="2000" b="1" dirty="0"/>
              <a:t>The steps of </a:t>
            </a:r>
            <a:r>
              <a:rPr lang="en-US" sz="2000" b="1" dirty="0" err="1"/>
              <a:t>unsecuring</a:t>
            </a:r>
            <a:r>
              <a:rPr lang="en-US" sz="2000" b="1" dirty="0"/>
              <a:t> the machine, front opening, closing and securing the machine are the same that supplier and collector must do. This is a good place to include a use case. Let's combine the "unsecure" and "pull open" steps into use case called "Expose the inside" and the "close machine" and "secure" with use case "</a:t>
            </a:r>
            <a:r>
              <a:rPr lang="en-US" sz="2000" b="1" dirty="0" err="1"/>
              <a:t>Unexpose</a:t>
            </a:r>
            <a:r>
              <a:rPr lang="en-US" sz="2000" b="1" dirty="0"/>
              <a:t> the inside".</a:t>
            </a:r>
            <a:br>
              <a:rPr lang="en-US" sz="2000" b="1" dirty="0"/>
            </a:br>
            <a:r>
              <a:rPr lang="en-US" sz="2000" b="1" dirty="0"/>
              <a:t>By including a use case Restock and Collect use cases may look as this:</a:t>
            </a:r>
          </a:p>
          <a:p>
            <a:endParaRPr lang="en-GB" sz="2000" b="1" dirty="0"/>
          </a:p>
        </p:txBody>
      </p:sp>
      <p:grpSp>
        <p:nvGrpSpPr>
          <p:cNvPr id="33" name="Group 32"/>
          <p:cNvGrpSpPr/>
          <p:nvPr/>
        </p:nvGrpSpPr>
        <p:grpSpPr>
          <a:xfrm>
            <a:off x="1445815" y="3146847"/>
            <a:ext cx="6509742" cy="1804987"/>
            <a:chOff x="1042789" y="3146847"/>
            <a:chExt cx="6509742" cy="1804987"/>
          </a:xfrm>
        </p:grpSpPr>
        <p:sp>
          <p:nvSpPr>
            <p:cNvPr id="5" name="Oval 4"/>
            <p:cNvSpPr/>
            <p:nvPr/>
          </p:nvSpPr>
          <p:spPr bwMode="auto">
            <a:xfrm>
              <a:off x="1042789" y="3650903"/>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accent6">
                    <a:lumMod val="50000"/>
                  </a:schemeClr>
                </a:solidFill>
                <a:effectLst/>
                <a:latin typeface="Times New Roman" pitchFamily="18" charset="0"/>
              </a:endParaRPr>
            </a:p>
          </p:txBody>
        </p:sp>
        <p:sp>
          <p:nvSpPr>
            <p:cNvPr id="7" name="Oval 6"/>
            <p:cNvSpPr/>
            <p:nvPr/>
          </p:nvSpPr>
          <p:spPr bwMode="auto">
            <a:xfrm>
              <a:off x="5076478" y="3146847"/>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accent6">
                    <a:lumMod val="50000"/>
                  </a:schemeClr>
                </a:solidFill>
                <a:effectLst/>
                <a:latin typeface="Times New Roman" pitchFamily="18" charset="0"/>
              </a:endParaRPr>
            </a:p>
          </p:txBody>
        </p:sp>
        <p:sp>
          <p:nvSpPr>
            <p:cNvPr id="8" name="Oval 7"/>
            <p:cNvSpPr/>
            <p:nvPr/>
          </p:nvSpPr>
          <p:spPr bwMode="auto">
            <a:xfrm>
              <a:off x="5104259" y="4154959"/>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accent6">
                    <a:lumMod val="50000"/>
                  </a:schemeClr>
                </a:solidFill>
                <a:effectLst/>
                <a:latin typeface="Times New Roman" pitchFamily="18" charset="0"/>
              </a:endParaRPr>
            </a:p>
          </p:txBody>
        </p:sp>
        <p:sp>
          <p:nvSpPr>
            <p:cNvPr id="11" name="Rectangle 10"/>
            <p:cNvSpPr/>
            <p:nvPr/>
          </p:nvSpPr>
          <p:spPr>
            <a:xfrm>
              <a:off x="1689914" y="3837310"/>
              <a:ext cx="1009059" cy="400110"/>
            </a:xfrm>
            <a:prstGeom prst="rect">
              <a:avLst/>
            </a:prstGeom>
          </p:spPr>
          <p:txBody>
            <a:bodyPr wrap="none">
              <a:spAutoFit/>
            </a:bodyPr>
            <a:lstStyle/>
            <a:p>
              <a:r>
                <a:rPr lang="en-US" sz="2000" b="1" dirty="0">
                  <a:latin typeface="Calibri" pitchFamily="34" charset="0"/>
                  <a:cs typeface="Calibri" pitchFamily="34" charset="0"/>
                </a:rPr>
                <a:t>Restock</a:t>
              </a:r>
              <a:endParaRPr lang="en-GB" sz="2000" b="1" dirty="0">
                <a:latin typeface="Calibri" pitchFamily="34" charset="0"/>
                <a:cs typeface="Calibri" pitchFamily="34" charset="0"/>
              </a:endParaRPr>
            </a:p>
          </p:txBody>
        </p:sp>
        <p:sp>
          <p:nvSpPr>
            <p:cNvPr id="13" name="Rectangle 12"/>
            <p:cNvSpPr/>
            <p:nvPr/>
          </p:nvSpPr>
          <p:spPr>
            <a:xfrm>
              <a:off x="5625589" y="3188948"/>
              <a:ext cx="1350050" cy="707886"/>
            </a:xfrm>
            <a:prstGeom prst="rect">
              <a:avLst/>
            </a:prstGeom>
          </p:spPr>
          <p:txBody>
            <a:bodyPr wrap="none">
              <a:spAutoFit/>
            </a:bodyPr>
            <a:lstStyle/>
            <a:p>
              <a:r>
                <a:rPr lang="en-US" sz="2000" b="1" dirty="0" smtClean="0">
                  <a:latin typeface="Calibri" pitchFamily="34" charset="0"/>
                  <a:cs typeface="Calibri" pitchFamily="34" charset="0"/>
                </a:rPr>
                <a:t>Expose the</a:t>
              </a:r>
            </a:p>
            <a:p>
              <a:pPr algn="ctr"/>
              <a:r>
                <a:rPr lang="en-US" sz="2000" b="1" dirty="0" smtClean="0">
                  <a:latin typeface="Calibri" pitchFamily="34" charset="0"/>
                  <a:cs typeface="Calibri" pitchFamily="34" charset="0"/>
                </a:rPr>
                <a:t>Inside</a:t>
              </a:r>
              <a:endParaRPr lang="en-GB" sz="2000" b="1" dirty="0">
                <a:latin typeface="Calibri" pitchFamily="34" charset="0"/>
                <a:cs typeface="Calibri" pitchFamily="34" charset="0"/>
              </a:endParaRPr>
            </a:p>
          </p:txBody>
        </p:sp>
        <p:sp>
          <p:nvSpPr>
            <p:cNvPr id="14" name="Rectangle 13"/>
            <p:cNvSpPr/>
            <p:nvPr/>
          </p:nvSpPr>
          <p:spPr>
            <a:xfrm>
              <a:off x="5508080" y="4243948"/>
              <a:ext cx="1655389" cy="707886"/>
            </a:xfrm>
            <a:prstGeom prst="rect">
              <a:avLst/>
            </a:prstGeom>
          </p:spPr>
          <p:txBody>
            <a:bodyPr wrap="none">
              <a:spAutoFit/>
            </a:bodyPr>
            <a:lstStyle/>
            <a:p>
              <a:pPr algn="ctr"/>
              <a:r>
                <a:rPr lang="en-US" sz="2000" b="1" dirty="0" err="1" smtClean="0">
                  <a:latin typeface="Calibri" pitchFamily="34" charset="0"/>
                  <a:cs typeface="Calibri" pitchFamily="34" charset="0"/>
                </a:rPr>
                <a:t>Unexpose</a:t>
              </a:r>
              <a:r>
                <a:rPr lang="en-US" sz="2000" b="1" dirty="0" smtClean="0">
                  <a:latin typeface="Calibri" pitchFamily="34" charset="0"/>
                  <a:cs typeface="Calibri" pitchFamily="34" charset="0"/>
                </a:rPr>
                <a:t> the</a:t>
              </a:r>
            </a:p>
            <a:p>
              <a:pPr algn="ctr"/>
              <a:r>
                <a:rPr lang="en-US" sz="2000" b="1" dirty="0" smtClean="0">
                  <a:latin typeface="Calibri" pitchFamily="34" charset="0"/>
                  <a:cs typeface="Calibri" pitchFamily="34" charset="0"/>
                </a:rPr>
                <a:t>Inside</a:t>
              </a:r>
              <a:endParaRPr lang="en-GB" sz="2000" b="1" dirty="0">
                <a:latin typeface="Calibri" pitchFamily="34" charset="0"/>
                <a:cs typeface="Calibri" pitchFamily="34" charset="0"/>
              </a:endParaRPr>
            </a:p>
          </p:txBody>
        </p:sp>
        <p:cxnSp>
          <p:nvCxnSpPr>
            <p:cNvPr id="18" name="Straight Arrow Connector 17"/>
            <p:cNvCxnSpPr>
              <a:stCxn id="5" idx="6"/>
              <a:endCxn id="7" idx="2"/>
            </p:cNvCxnSpPr>
            <p:nvPr/>
          </p:nvCxnSpPr>
          <p:spPr bwMode="auto">
            <a:xfrm flipV="1">
              <a:off x="3491061" y="3542891"/>
              <a:ext cx="1585417" cy="504056"/>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Arrow Connector 19"/>
            <p:cNvCxnSpPr>
              <a:stCxn id="5" idx="6"/>
              <a:endCxn id="8" idx="2"/>
            </p:cNvCxnSpPr>
            <p:nvPr/>
          </p:nvCxnSpPr>
          <p:spPr bwMode="auto">
            <a:xfrm>
              <a:off x="3491061" y="4046947"/>
              <a:ext cx="1613198" cy="504056"/>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ectangle 24"/>
            <p:cNvSpPr/>
            <p:nvPr/>
          </p:nvSpPr>
          <p:spPr>
            <a:xfrm>
              <a:off x="3275037" y="3394809"/>
              <a:ext cx="1473480" cy="400110"/>
            </a:xfrm>
            <a:prstGeom prst="rect">
              <a:avLst/>
            </a:prstGeom>
            <a:solidFill>
              <a:schemeClr val="accent5">
                <a:lumMod val="40000"/>
                <a:lumOff val="60000"/>
              </a:schemeClr>
            </a:solidFill>
          </p:spPr>
          <p:txBody>
            <a:bodyPr wrap="none">
              <a:spAutoFit/>
            </a:bodyPr>
            <a:lstStyle/>
            <a:p>
              <a:r>
                <a:rPr lang="en-US" sz="2000" b="1" dirty="0" smtClean="0">
                  <a:latin typeface="Calibri" pitchFamily="34" charset="0"/>
                  <a:cs typeface="Calibri" pitchFamily="34" charset="0"/>
                </a:rPr>
                <a:t>&lt;&lt;include&gt;&gt;</a:t>
              </a:r>
              <a:endParaRPr lang="en-GB" sz="2000" b="1" dirty="0">
                <a:latin typeface="Calibri" pitchFamily="34" charset="0"/>
                <a:cs typeface="Calibri" pitchFamily="34" charset="0"/>
              </a:endParaRPr>
            </a:p>
          </p:txBody>
        </p:sp>
        <p:sp>
          <p:nvSpPr>
            <p:cNvPr id="26" name="Rectangle 25"/>
            <p:cNvSpPr/>
            <p:nvPr/>
          </p:nvSpPr>
          <p:spPr>
            <a:xfrm>
              <a:off x="3427437" y="4226967"/>
              <a:ext cx="1473480" cy="400110"/>
            </a:xfrm>
            <a:prstGeom prst="rect">
              <a:avLst/>
            </a:prstGeom>
            <a:solidFill>
              <a:schemeClr val="accent5">
                <a:lumMod val="40000"/>
                <a:lumOff val="60000"/>
              </a:schemeClr>
            </a:solidFill>
          </p:spPr>
          <p:txBody>
            <a:bodyPr wrap="none">
              <a:spAutoFit/>
            </a:bodyPr>
            <a:lstStyle/>
            <a:p>
              <a:r>
                <a:rPr lang="en-US" sz="2000" b="1" dirty="0" smtClean="0">
                  <a:latin typeface="Calibri" pitchFamily="34" charset="0"/>
                  <a:cs typeface="Calibri" pitchFamily="34" charset="0"/>
                </a:rPr>
                <a:t>&lt;&lt;include&gt;&gt;</a:t>
              </a:r>
              <a:endParaRPr lang="en-GB" sz="2000" b="1" dirty="0">
                <a:latin typeface="Calibri" pitchFamily="34" charset="0"/>
                <a:cs typeface="Calibri" pitchFamily="34" charset="0"/>
              </a:endParaRPr>
            </a:p>
          </p:txBody>
        </p:sp>
      </p:grpSp>
      <p:grpSp>
        <p:nvGrpSpPr>
          <p:cNvPr id="34" name="Group 33"/>
          <p:cNvGrpSpPr/>
          <p:nvPr/>
        </p:nvGrpSpPr>
        <p:grpSpPr>
          <a:xfrm>
            <a:off x="1445815" y="5379095"/>
            <a:ext cx="6509742" cy="1872208"/>
            <a:chOff x="1042789" y="5379095"/>
            <a:chExt cx="6509742" cy="1872208"/>
          </a:xfrm>
        </p:grpSpPr>
        <p:sp>
          <p:nvSpPr>
            <p:cNvPr id="6" name="Oval 5"/>
            <p:cNvSpPr/>
            <p:nvPr/>
          </p:nvSpPr>
          <p:spPr bwMode="auto">
            <a:xfrm>
              <a:off x="1042789" y="5811143"/>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accent6">
                    <a:lumMod val="50000"/>
                  </a:schemeClr>
                </a:solidFill>
                <a:effectLst/>
                <a:latin typeface="Times New Roman" pitchFamily="18" charset="0"/>
              </a:endParaRPr>
            </a:p>
          </p:txBody>
        </p:sp>
        <p:sp>
          <p:nvSpPr>
            <p:cNvPr id="9" name="Oval 8"/>
            <p:cNvSpPr/>
            <p:nvPr/>
          </p:nvSpPr>
          <p:spPr bwMode="auto">
            <a:xfrm>
              <a:off x="5104259" y="5379095"/>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accent6">
                    <a:lumMod val="50000"/>
                  </a:schemeClr>
                </a:solidFill>
                <a:effectLst/>
                <a:latin typeface="Times New Roman" pitchFamily="18" charset="0"/>
              </a:endParaRPr>
            </a:p>
          </p:txBody>
        </p:sp>
        <p:sp>
          <p:nvSpPr>
            <p:cNvPr id="10" name="Oval 9"/>
            <p:cNvSpPr/>
            <p:nvPr/>
          </p:nvSpPr>
          <p:spPr bwMode="auto">
            <a:xfrm>
              <a:off x="5076478" y="6459215"/>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a:xfrm>
              <a:off x="1689913" y="5883151"/>
              <a:ext cx="934102" cy="707886"/>
            </a:xfrm>
            <a:prstGeom prst="rect">
              <a:avLst/>
            </a:prstGeom>
          </p:spPr>
          <p:txBody>
            <a:bodyPr wrap="none">
              <a:spAutoFit/>
            </a:bodyPr>
            <a:lstStyle/>
            <a:p>
              <a:r>
                <a:rPr lang="en-US" sz="2000" b="1" dirty="0" smtClean="0">
                  <a:latin typeface="Calibri" pitchFamily="34" charset="0"/>
                  <a:cs typeface="Calibri" pitchFamily="34" charset="0"/>
                </a:rPr>
                <a:t>Collect</a:t>
              </a:r>
            </a:p>
            <a:p>
              <a:r>
                <a:rPr lang="en-US" sz="2000" b="1" dirty="0" smtClean="0">
                  <a:latin typeface="Calibri" pitchFamily="34" charset="0"/>
                  <a:cs typeface="Calibri" pitchFamily="34" charset="0"/>
                </a:rPr>
                <a:t>Money</a:t>
              </a:r>
              <a:endParaRPr lang="en-GB" sz="2000" b="1" dirty="0">
                <a:latin typeface="Calibri" pitchFamily="34" charset="0"/>
                <a:cs typeface="Calibri" pitchFamily="34" charset="0"/>
              </a:endParaRPr>
            </a:p>
          </p:txBody>
        </p:sp>
        <p:sp>
          <p:nvSpPr>
            <p:cNvPr id="15" name="Rectangle 14"/>
            <p:cNvSpPr/>
            <p:nvPr/>
          </p:nvSpPr>
          <p:spPr>
            <a:xfrm>
              <a:off x="5660749" y="5437331"/>
              <a:ext cx="1350050" cy="707886"/>
            </a:xfrm>
            <a:prstGeom prst="rect">
              <a:avLst/>
            </a:prstGeom>
          </p:spPr>
          <p:txBody>
            <a:bodyPr wrap="none">
              <a:spAutoFit/>
            </a:bodyPr>
            <a:lstStyle/>
            <a:p>
              <a:r>
                <a:rPr lang="en-US" sz="2000" b="1" dirty="0" smtClean="0">
                  <a:latin typeface="Calibri" pitchFamily="34" charset="0"/>
                  <a:cs typeface="Calibri" pitchFamily="34" charset="0"/>
                </a:rPr>
                <a:t>Expose the</a:t>
              </a:r>
            </a:p>
            <a:p>
              <a:pPr algn="ctr"/>
              <a:r>
                <a:rPr lang="en-US" sz="2000" b="1" dirty="0" smtClean="0">
                  <a:latin typeface="Calibri" pitchFamily="34" charset="0"/>
                  <a:cs typeface="Calibri" pitchFamily="34" charset="0"/>
                </a:rPr>
                <a:t>Inside</a:t>
              </a:r>
              <a:endParaRPr lang="en-GB" sz="2000" b="1" dirty="0">
                <a:latin typeface="Calibri" pitchFamily="34" charset="0"/>
                <a:cs typeface="Calibri" pitchFamily="34" charset="0"/>
              </a:endParaRPr>
            </a:p>
          </p:txBody>
        </p:sp>
        <p:sp>
          <p:nvSpPr>
            <p:cNvPr id="16" name="Rectangle 15"/>
            <p:cNvSpPr/>
            <p:nvPr/>
          </p:nvSpPr>
          <p:spPr>
            <a:xfrm>
              <a:off x="5507285" y="6531223"/>
              <a:ext cx="1655389" cy="707886"/>
            </a:xfrm>
            <a:prstGeom prst="rect">
              <a:avLst/>
            </a:prstGeom>
            <a:noFill/>
          </p:spPr>
          <p:txBody>
            <a:bodyPr wrap="none">
              <a:spAutoFit/>
            </a:bodyPr>
            <a:lstStyle/>
            <a:p>
              <a:pPr algn="ctr"/>
              <a:r>
                <a:rPr lang="en-US" sz="2000" b="1" dirty="0" err="1" smtClean="0">
                  <a:solidFill>
                    <a:schemeClr val="tx1">
                      <a:lumMod val="95000"/>
                      <a:lumOff val="5000"/>
                    </a:schemeClr>
                  </a:solidFill>
                  <a:latin typeface="Calibri" pitchFamily="34" charset="0"/>
                  <a:cs typeface="Calibri" pitchFamily="34" charset="0"/>
                </a:rPr>
                <a:t>Unexpose</a:t>
              </a:r>
              <a:r>
                <a:rPr lang="en-US" sz="2000" b="1" dirty="0" smtClean="0">
                  <a:solidFill>
                    <a:schemeClr val="tx1">
                      <a:lumMod val="95000"/>
                      <a:lumOff val="5000"/>
                    </a:schemeClr>
                  </a:solidFill>
                  <a:latin typeface="Calibri" pitchFamily="34" charset="0"/>
                  <a:cs typeface="Calibri" pitchFamily="34" charset="0"/>
                </a:rPr>
                <a:t> the</a:t>
              </a:r>
            </a:p>
            <a:p>
              <a:pPr algn="ctr"/>
              <a:r>
                <a:rPr lang="en-US" sz="2000" b="1" dirty="0" smtClean="0">
                  <a:solidFill>
                    <a:schemeClr val="tx1">
                      <a:lumMod val="95000"/>
                      <a:lumOff val="5000"/>
                    </a:schemeClr>
                  </a:solidFill>
                  <a:latin typeface="Calibri" pitchFamily="34" charset="0"/>
                  <a:cs typeface="Calibri" pitchFamily="34" charset="0"/>
                </a:rPr>
                <a:t>Inside</a:t>
              </a:r>
              <a:endParaRPr lang="en-GB" sz="2000" b="1" dirty="0">
                <a:solidFill>
                  <a:schemeClr val="tx1">
                    <a:lumMod val="95000"/>
                    <a:lumOff val="5000"/>
                  </a:schemeClr>
                </a:solidFill>
                <a:latin typeface="Calibri" pitchFamily="34" charset="0"/>
                <a:cs typeface="Calibri" pitchFamily="34" charset="0"/>
              </a:endParaRPr>
            </a:p>
          </p:txBody>
        </p:sp>
        <p:cxnSp>
          <p:nvCxnSpPr>
            <p:cNvPr id="22" name="Straight Arrow Connector 21"/>
            <p:cNvCxnSpPr>
              <a:stCxn id="6" idx="6"/>
              <a:endCxn id="9" idx="2"/>
            </p:cNvCxnSpPr>
            <p:nvPr/>
          </p:nvCxnSpPr>
          <p:spPr bwMode="auto">
            <a:xfrm flipV="1">
              <a:off x="3491061" y="5775139"/>
              <a:ext cx="1613198" cy="432048"/>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Arrow Connector 23"/>
            <p:cNvCxnSpPr>
              <a:stCxn id="6" idx="6"/>
              <a:endCxn id="10" idx="2"/>
            </p:cNvCxnSpPr>
            <p:nvPr/>
          </p:nvCxnSpPr>
          <p:spPr bwMode="auto">
            <a:xfrm>
              <a:off x="3491061" y="6207187"/>
              <a:ext cx="1585417" cy="648072"/>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Rectangle 30"/>
            <p:cNvSpPr/>
            <p:nvPr/>
          </p:nvSpPr>
          <p:spPr>
            <a:xfrm>
              <a:off x="3427437" y="5611088"/>
              <a:ext cx="1473480" cy="400110"/>
            </a:xfrm>
            <a:prstGeom prst="rect">
              <a:avLst/>
            </a:prstGeom>
            <a:solidFill>
              <a:schemeClr val="accent5">
                <a:lumMod val="40000"/>
                <a:lumOff val="60000"/>
              </a:schemeClr>
            </a:solidFill>
          </p:spPr>
          <p:txBody>
            <a:bodyPr wrap="none">
              <a:spAutoFit/>
            </a:bodyPr>
            <a:lstStyle/>
            <a:p>
              <a:r>
                <a:rPr lang="en-US" sz="2000" b="1" dirty="0" smtClean="0">
                  <a:latin typeface="Calibri" pitchFamily="34" charset="0"/>
                  <a:cs typeface="Calibri" pitchFamily="34" charset="0"/>
                </a:rPr>
                <a:t>&lt;&lt;include&gt;&gt;</a:t>
              </a:r>
              <a:endParaRPr lang="en-GB" sz="2000" b="1" dirty="0">
                <a:latin typeface="Calibri" pitchFamily="34" charset="0"/>
                <a:cs typeface="Calibri" pitchFamily="34" charset="0"/>
              </a:endParaRPr>
            </a:p>
          </p:txBody>
        </p:sp>
        <p:sp>
          <p:nvSpPr>
            <p:cNvPr id="32" name="Rectangle 31"/>
            <p:cNvSpPr/>
            <p:nvPr/>
          </p:nvSpPr>
          <p:spPr>
            <a:xfrm>
              <a:off x="3427437" y="6507918"/>
              <a:ext cx="1473480" cy="400110"/>
            </a:xfrm>
            <a:prstGeom prst="rect">
              <a:avLst/>
            </a:prstGeom>
            <a:solidFill>
              <a:schemeClr val="accent5">
                <a:lumMod val="40000"/>
                <a:lumOff val="60000"/>
              </a:schemeClr>
            </a:solidFill>
          </p:spPr>
          <p:txBody>
            <a:bodyPr wrap="none">
              <a:spAutoFit/>
            </a:bodyPr>
            <a:lstStyle/>
            <a:p>
              <a:r>
                <a:rPr lang="en-US" sz="2000" b="1" dirty="0" smtClean="0">
                  <a:latin typeface="Calibri" pitchFamily="34" charset="0"/>
                  <a:cs typeface="Calibri" pitchFamily="34" charset="0"/>
                </a:rPr>
                <a:t>&lt;&lt;include&gt;&gt;</a:t>
              </a:r>
              <a:endParaRPr lang="en-GB" sz="2000" b="1" dirty="0">
                <a:latin typeface="Calibri" pitchFamily="34" charset="0"/>
                <a:cs typeface="Calibri" pitchFamily="34" charset="0"/>
              </a:endParaRPr>
            </a:p>
          </p:txBody>
        </p:sp>
      </p:grpSp>
    </p:spTree>
    <p:extLst>
      <p:ext uri="{BB962C8B-B14F-4D97-AF65-F5344CB8AC3E}">
        <p14:creationId xmlns:p14="http://schemas.microsoft.com/office/powerpoint/2010/main" val="95302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barn(inVertical)">
                                      <p:cBhvr>
                                        <p:cTn id="14" dur="500"/>
                                        <p:tgtEl>
                                          <p:spTgt spid="3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538733" y="1778695"/>
            <a:ext cx="8290448" cy="4608512"/>
            <a:chOff x="610741" y="2282751"/>
            <a:chExt cx="8290448" cy="4608512"/>
          </a:xfrm>
        </p:grpSpPr>
        <p:sp>
          <p:nvSpPr>
            <p:cNvPr id="6" name="Oval 5"/>
            <p:cNvSpPr/>
            <p:nvPr/>
          </p:nvSpPr>
          <p:spPr bwMode="auto">
            <a:xfrm>
              <a:off x="610741" y="3462192"/>
              <a:ext cx="2997463" cy="1296144"/>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accent6">
                    <a:lumMod val="50000"/>
                  </a:schemeClr>
                </a:solidFill>
                <a:effectLst/>
                <a:latin typeface="Times New Roman" pitchFamily="18" charset="0"/>
              </a:endParaRPr>
            </a:p>
          </p:txBody>
        </p:sp>
        <p:sp>
          <p:nvSpPr>
            <p:cNvPr id="7" name="Oval 6"/>
            <p:cNvSpPr/>
            <p:nvPr/>
          </p:nvSpPr>
          <p:spPr bwMode="auto">
            <a:xfrm>
              <a:off x="6452917" y="2282751"/>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accent6">
                    <a:lumMod val="50000"/>
                  </a:schemeClr>
                </a:solidFill>
                <a:effectLst/>
                <a:latin typeface="Times New Roman" pitchFamily="18" charset="0"/>
              </a:endParaRPr>
            </a:p>
          </p:txBody>
        </p:sp>
        <p:sp>
          <p:nvSpPr>
            <p:cNvPr id="8" name="Oval 7"/>
            <p:cNvSpPr/>
            <p:nvPr/>
          </p:nvSpPr>
          <p:spPr bwMode="auto">
            <a:xfrm>
              <a:off x="6452917" y="4346323"/>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accent6">
                    <a:lumMod val="50000"/>
                  </a:schemeClr>
                </a:solidFill>
                <a:effectLst/>
                <a:latin typeface="Times New Roman" pitchFamily="18" charset="0"/>
              </a:endParaRPr>
            </a:p>
          </p:txBody>
        </p:sp>
        <p:sp>
          <p:nvSpPr>
            <p:cNvPr id="9" name="Rectangle 8"/>
            <p:cNvSpPr/>
            <p:nvPr/>
          </p:nvSpPr>
          <p:spPr>
            <a:xfrm>
              <a:off x="900070" y="3578895"/>
              <a:ext cx="2418804" cy="1015663"/>
            </a:xfrm>
            <a:prstGeom prst="rect">
              <a:avLst/>
            </a:prstGeom>
          </p:spPr>
          <p:txBody>
            <a:bodyPr wrap="none">
              <a:spAutoFit/>
            </a:bodyPr>
            <a:lstStyle/>
            <a:p>
              <a:pPr algn="ctr"/>
              <a:r>
                <a:rPr lang="en-US" sz="2000" b="1" dirty="0" smtClean="0">
                  <a:latin typeface="Calibri" pitchFamily="34" charset="0"/>
                  <a:cs typeface="Calibri" pitchFamily="34" charset="0"/>
                </a:rPr>
                <a:t>Restock</a:t>
              </a:r>
            </a:p>
            <a:p>
              <a:pPr algn="ctr"/>
              <a:r>
                <a:rPr lang="en-US" sz="2000" b="1" dirty="0" smtClean="0">
                  <a:latin typeface="Calibri" pitchFamily="34" charset="0"/>
                  <a:cs typeface="Calibri" pitchFamily="34" charset="0"/>
                </a:rPr>
                <a:t>Extension Point</a:t>
              </a:r>
            </a:p>
            <a:p>
              <a:pPr algn="ctr"/>
              <a:r>
                <a:rPr lang="en-US" sz="2000" b="1" dirty="0" smtClean="0">
                  <a:latin typeface="Calibri" pitchFamily="34" charset="0"/>
                  <a:cs typeface="Calibri" pitchFamily="34" charset="0"/>
                </a:rPr>
                <a:t>Fill the compartment</a:t>
              </a:r>
              <a:endParaRPr lang="en-GB" sz="2000" b="1" dirty="0">
                <a:latin typeface="Calibri" pitchFamily="34" charset="0"/>
                <a:cs typeface="Calibri" pitchFamily="34" charset="0"/>
              </a:endParaRPr>
            </a:p>
          </p:txBody>
        </p:sp>
        <p:sp>
          <p:nvSpPr>
            <p:cNvPr id="10" name="Rectangle 9"/>
            <p:cNvSpPr/>
            <p:nvPr/>
          </p:nvSpPr>
          <p:spPr>
            <a:xfrm>
              <a:off x="7002028" y="2373303"/>
              <a:ext cx="1350050" cy="707886"/>
            </a:xfrm>
            <a:prstGeom prst="rect">
              <a:avLst/>
            </a:prstGeom>
          </p:spPr>
          <p:txBody>
            <a:bodyPr wrap="none">
              <a:spAutoFit/>
            </a:bodyPr>
            <a:lstStyle/>
            <a:p>
              <a:r>
                <a:rPr lang="en-US" sz="2000" b="1" dirty="0" smtClean="0">
                  <a:latin typeface="Calibri" pitchFamily="34" charset="0"/>
                  <a:cs typeface="Calibri" pitchFamily="34" charset="0"/>
                </a:rPr>
                <a:t>Expose the</a:t>
              </a:r>
            </a:p>
            <a:p>
              <a:pPr algn="ctr"/>
              <a:r>
                <a:rPr lang="en-US" sz="2000" b="1" dirty="0" smtClean="0">
                  <a:latin typeface="Calibri" pitchFamily="34" charset="0"/>
                  <a:cs typeface="Calibri" pitchFamily="34" charset="0"/>
                </a:rPr>
                <a:t>Inside</a:t>
              </a:r>
              <a:endParaRPr lang="en-GB" sz="2000" b="1" dirty="0">
                <a:latin typeface="Calibri" pitchFamily="34" charset="0"/>
                <a:cs typeface="Calibri" pitchFamily="34" charset="0"/>
              </a:endParaRPr>
            </a:p>
          </p:txBody>
        </p:sp>
        <p:sp>
          <p:nvSpPr>
            <p:cNvPr id="11" name="Rectangle 10"/>
            <p:cNvSpPr/>
            <p:nvPr/>
          </p:nvSpPr>
          <p:spPr>
            <a:xfrm>
              <a:off x="6875437" y="4432332"/>
              <a:ext cx="1655389" cy="707886"/>
            </a:xfrm>
            <a:prstGeom prst="rect">
              <a:avLst/>
            </a:prstGeom>
          </p:spPr>
          <p:txBody>
            <a:bodyPr wrap="none">
              <a:spAutoFit/>
            </a:bodyPr>
            <a:lstStyle/>
            <a:p>
              <a:pPr algn="ctr"/>
              <a:r>
                <a:rPr lang="en-US" sz="2000" b="1" dirty="0" err="1" smtClean="0">
                  <a:latin typeface="Calibri" pitchFamily="34" charset="0"/>
                  <a:cs typeface="Calibri" pitchFamily="34" charset="0"/>
                </a:rPr>
                <a:t>Unexpose</a:t>
              </a:r>
              <a:r>
                <a:rPr lang="en-US" sz="2000" b="1" dirty="0" smtClean="0">
                  <a:latin typeface="Calibri" pitchFamily="34" charset="0"/>
                  <a:cs typeface="Calibri" pitchFamily="34" charset="0"/>
                </a:rPr>
                <a:t> the</a:t>
              </a:r>
            </a:p>
            <a:p>
              <a:pPr algn="ctr"/>
              <a:r>
                <a:rPr lang="en-US" sz="2000" b="1" dirty="0" smtClean="0">
                  <a:latin typeface="Calibri" pitchFamily="34" charset="0"/>
                  <a:cs typeface="Calibri" pitchFamily="34" charset="0"/>
                </a:rPr>
                <a:t>Inside</a:t>
              </a:r>
              <a:endParaRPr lang="en-GB" sz="2000" b="1" dirty="0">
                <a:latin typeface="Calibri" pitchFamily="34" charset="0"/>
                <a:cs typeface="Calibri" pitchFamily="34" charset="0"/>
              </a:endParaRPr>
            </a:p>
          </p:txBody>
        </p:sp>
        <p:cxnSp>
          <p:nvCxnSpPr>
            <p:cNvPr id="12" name="Straight Arrow Connector 11"/>
            <p:cNvCxnSpPr>
              <a:stCxn id="6" idx="6"/>
              <a:endCxn id="7" idx="2"/>
            </p:cNvCxnSpPr>
            <p:nvPr/>
          </p:nvCxnSpPr>
          <p:spPr bwMode="auto">
            <a:xfrm flipV="1">
              <a:off x="3608204" y="2678795"/>
              <a:ext cx="2844713" cy="1431469"/>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a:stCxn id="6" idx="6"/>
              <a:endCxn id="8" idx="2"/>
            </p:cNvCxnSpPr>
            <p:nvPr/>
          </p:nvCxnSpPr>
          <p:spPr bwMode="auto">
            <a:xfrm>
              <a:off x="3608204" y="4110264"/>
              <a:ext cx="2844713" cy="632103"/>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4128920" y="3310044"/>
              <a:ext cx="1473480" cy="400110"/>
            </a:xfrm>
            <a:prstGeom prst="rect">
              <a:avLst/>
            </a:prstGeom>
            <a:solidFill>
              <a:schemeClr val="accent5">
                <a:lumMod val="40000"/>
                <a:lumOff val="60000"/>
              </a:schemeClr>
            </a:solidFill>
          </p:spPr>
          <p:txBody>
            <a:bodyPr wrap="none">
              <a:spAutoFit/>
            </a:bodyPr>
            <a:lstStyle/>
            <a:p>
              <a:r>
                <a:rPr lang="en-US" sz="2000" b="1" dirty="0" smtClean="0">
                  <a:latin typeface="Calibri" pitchFamily="34" charset="0"/>
                  <a:cs typeface="Calibri" pitchFamily="34" charset="0"/>
                </a:rPr>
                <a:t>&lt;&lt;include&gt;&gt;</a:t>
              </a:r>
              <a:endParaRPr lang="en-GB" sz="2000" b="1" dirty="0">
                <a:latin typeface="Calibri" pitchFamily="34" charset="0"/>
                <a:cs typeface="Calibri" pitchFamily="34" charset="0"/>
              </a:endParaRPr>
            </a:p>
          </p:txBody>
        </p:sp>
        <p:sp>
          <p:nvSpPr>
            <p:cNvPr id="15" name="Rectangle 14"/>
            <p:cNvSpPr/>
            <p:nvPr/>
          </p:nvSpPr>
          <p:spPr>
            <a:xfrm>
              <a:off x="4258865" y="4341598"/>
              <a:ext cx="1473480" cy="400110"/>
            </a:xfrm>
            <a:prstGeom prst="rect">
              <a:avLst/>
            </a:prstGeom>
            <a:solidFill>
              <a:schemeClr val="accent5">
                <a:lumMod val="40000"/>
                <a:lumOff val="60000"/>
              </a:schemeClr>
            </a:solidFill>
          </p:spPr>
          <p:txBody>
            <a:bodyPr wrap="none">
              <a:spAutoFit/>
            </a:bodyPr>
            <a:lstStyle/>
            <a:p>
              <a:r>
                <a:rPr lang="en-US" sz="2000" b="1" dirty="0" smtClean="0">
                  <a:latin typeface="Calibri" pitchFamily="34" charset="0"/>
                  <a:cs typeface="Calibri" pitchFamily="34" charset="0"/>
                </a:rPr>
                <a:t>&lt;&lt;include&gt;&gt;</a:t>
              </a:r>
              <a:endParaRPr lang="en-GB" sz="2000" b="1" dirty="0">
                <a:latin typeface="Calibri" pitchFamily="34" charset="0"/>
                <a:cs typeface="Calibri" pitchFamily="34" charset="0"/>
              </a:endParaRPr>
            </a:p>
          </p:txBody>
        </p:sp>
        <p:sp>
          <p:nvSpPr>
            <p:cNvPr id="16" name="Oval 15"/>
            <p:cNvSpPr/>
            <p:nvPr/>
          </p:nvSpPr>
          <p:spPr bwMode="auto">
            <a:xfrm>
              <a:off x="3828877" y="5928079"/>
              <a:ext cx="2448272" cy="963184"/>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a:xfrm>
              <a:off x="4035907" y="6000087"/>
              <a:ext cx="2102948" cy="707886"/>
            </a:xfrm>
            <a:prstGeom prst="rect">
              <a:avLst/>
            </a:prstGeom>
            <a:noFill/>
          </p:spPr>
          <p:txBody>
            <a:bodyPr wrap="none">
              <a:spAutoFit/>
            </a:bodyPr>
            <a:lstStyle/>
            <a:p>
              <a:pPr algn="ctr"/>
              <a:r>
                <a:rPr lang="en-US" sz="2000" b="1" dirty="0" smtClean="0">
                  <a:solidFill>
                    <a:schemeClr val="tx1">
                      <a:lumMod val="95000"/>
                      <a:lumOff val="5000"/>
                    </a:schemeClr>
                  </a:solidFill>
                  <a:latin typeface="Calibri" pitchFamily="34" charset="0"/>
                  <a:cs typeface="Calibri" pitchFamily="34" charset="0"/>
                </a:rPr>
                <a:t>Restock</a:t>
              </a:r>
            </a:p>
            <a:p>
              <a:pPr algn="ctr"/>
              <a:r>
                <a:rPr lang="en-US" sz="2000" b="1" dirty="0" smtClean="0">
                  <a:solidFill>
                    <a:schemeClr val="tx1">
                      <a:lumMod val="95000"/>
                      <a:lumOff val="5000"/>
                    </a:schemeClr>
                  </a:solidFill>
                  <a:latin typeface="Calibri" pitchFamily="34" charset="0"/>
                  <a:cs typeface="Calibri" pitchFamily="34" charset="0"/>
                </a:rPr>
                <a:t>According to sales</a:t>
              </a:r>
              <a:endParaRPr lang="en-GB" sz="2000" b="1" dirty="0">
                <a:solidFill>
                  <a:schemeClr val="tx1">
                    <a:lumMod val="95000"/>
                    <a:lumOff val="5000"/>
                  </a:schemeClr>
                </a:solidFill>
                <a:latin typeface="Calibri" pitchFamily="34" charset="0"/>
                <a:cs typeface="Calibri" pitchFamily="34" charset="0"/>
              </a:endParaRPr>
            </a:p>
          </p:txBody>
        </p:sp>
        <p:cxnSp>
          <p:nvCxnSpPr>
            <p:cNvPr id="18" name="Straight Arrow Connector 17"/>
            <p:cNvCxnSpPr/>
            <p:nvPr/>
          </p:nvCxnSpPr>
          <p:spPr bwMode="auto">
            <a:xfrm>
              <a:off x="2490473" y="4786275"/>
              <a:ext cx="2008700" cy="1213812"/>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angle 18"/>
            <p:cNvSpPr/>
            <p:nvPr/>
          </p:nvSpPr>
          <p:spPr>
            <a:xfrm>
              <a:off x="2826229" y="5050993"/>
              <a:ext cx="1432636" cy="400110"/>
            </a:xfrm>
            <a:prstGeom prst="rect">
              <a:avLst/>
            </a:prstGeom>
            <a:solidFill>
              <a:schemeClr val="accent5">
                <a:lumMod val="40000"/>
                <a:lumOff val="60000"/>
              </a:schemeClr>
            </a:solidFill>
          </p:spPr>
          <p:txBody>
            <a:bodyPr wrap="none">
              <a:spAutoFit/>
            </a:bodyPr>
            <a:lstStyle/>
            <a:p>
              <a:r>
                <a:rPr lang="en-US" sz="2000" b="1" dirty="0" smtClean="0">
                  <a:latin typeface="Calibri" pitchFamily="34" charset="0"/>
                  <a:cs typeface="Calibri" pitchFamily="34" charset="0"/>
                </a:rPr>
                <a:t>&lt;&lt;extend&gt;&gt;</a:t>
              </a:r>
              <a:endParaRPr lang="en-GB" sz="2000" b="1" dirty="0">
                <a:latin typeface="Calibri" pitchFamily="34" charset="0"/>
                <a:cs typeface="Calibri" pitchFamily="34" charset="0"/>
              </a:endParaRPr>
            </a:p>
          </p:txBody>
        </p:sp>
        <p:sp>
          <p:nvSpPr>
            <p:cNvPr id="29" name="Rectangle 28"/>
            <p:cNvSpPr/>
            <p:nvPr/>
          </p:nvSpPr>
          <p:spPr>
            <a:xfrm>
              <a:off x="3186730" y="5372533"/>
              <a:ext cx="2412776" cy="369332"/>
            </a:xfrm>
            <a:prstGeom prst="rect">
              <a:avLst/>
            </a:prstGeom>
            <a:solidFill>
              <a:schemeClr val="accent5">
                <a:lumMod val="40000"/>
                <a:lumOff val="60000"/>
              </a:schemeClr>
            </a:solidFill>
          </p:spPr>
          <p:txBody>
            <a:bodyPr wrap="none">
              <a:spAutoFit/>
            </a:bodyPr>
            <a:lstStyle/>
            <a:p>
              <a:r>
                <a:rPr lang="en-US" sz="1800" b="1" dirty="0">
                  <a:solidFill>
                    <a:schemeClr val="tx1">
                      <a:lumMod val="95000"/>
                      <a:lumOff val="5000"/>
                    </a:schemeClr>
                  </a:solidFill>
                  <a:latin typeface="Calibri" pitchFamily="34" charset="0"/>
                  <a:cs typeface="Calibri" pitchFamily="34" charset="0"/>
                </a:rPr>
                <a:t>{fill the compartments}</a:t>
              </a:r>
              <a:endParaRPr lang="en-GB" sz="1800" b="1" dirty="0">
                <a:solidFill>
                  <a:schemeClr val="tx1">
                    <a:lumMod val="95000"/>
                    <a:lumOff val="5000"/>
                  </a:schemeClr>
                </a:solidFill>
                <a:latin typeface="Calibri" pitchFamily="34" charset="0"/>
                <a:cs typeface="Calibri" pitchFamily="34" charset="0"/>
              </a:endParaRPr>
            </a:p>
          </p:txBody>
        </p:sp>
      </p:grpSp>
    </p:spTree>
    <p:extLst>
      <p:ext uri="{BB962C8B-B14F-4D97-AF65-F5344CB8AC3E}">
        <p14:creationId xmlns:p14="http://schemas.microsoft.com/office/powerpoint/2010/main" val="3839870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Self-service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machine</a:t>
            </a:r>
            <a:endParaRPr lang="en-GB" dirty="0">
              <a:latin typeface="Calibri" pitchFamily="34" charset="0"/>
              <a:cs typeface="Calibri" pitchFamily="34" charset="0"/>
            </a:endParaRPr>
          </a:p>
        </p:txBody>
      </p:sp>
      <p:grpSp>
        <p:nvGrpSpPr>
          <p:cNvPr id="60" name="Group 59"/>
          <p:cNvGrpSpPr/>
          <p:nvPr/>
        </p:nvGrpSpPr>
        <p:grpSpPr>
          <a:xfrm>
            <a:off x="809646" y="1090877"/>
            <a:ext cx="7526872" cy="6264696"/>
            <a:chOff x="809646" y="1090877"/>
            <a:chExt cx="7526872" cy="6264696"/>
          </a:xfrm>
        </p:grpSpPr>
        <p:sp>
          <p:nvSpPr>
            <p:cNvPr id="54" name="Rectangle 53"/>
            <p:cNvSpPr/>
            <p:nvPr/>
          </p:nvSpPr>
          <p:spPr bwMode="auto">
            <a:xfrm>
              <a:off x="2357001" y="1090877"/>
              <a:ext cx="5979517" cy="6264696"/>
            </a:xfrm>
            <a:prstGeom prst="rect">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grpSp>
          <p:nvGrpSpPr>
            <p:cNvPr id="5" name="Group 4"/>
            <p:cNvGrpSpPr/>
            <p:nvPr/>
          </p:nvGrpSpPr>
          <p:grpSpPr>
            <a:xfrm>
              <a:off x="2770981" y="2027040"/>
              <a:ext cx="5188947" cy="3181109"/>
              <a:chOff x="610741" y="2282751"/>
              <a:chExt cx="8290448" cy="4608512"/>
            </a:xfrm>
          </p:grpSpPr>
          <p:sp>
            <p:nvSpPr>
              <p:cNvPr id="6" name="Oval 5"/>
              <p:cNvSpPr/>
              <p:nvPr/>
            </p:nvSpPr>
            <p:spPr bwMode="auto">
              <a:xfrm>
                <a:off x="610741" y="3462192"/>
                <a:ext cx="2997463" cy="1296144"/>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accent6">
                      <a:lumMod val="50000"/>
                    </a:schemeClr>
                  </a:solidFill>
                  <a:effectLst/>
                  <a:latin typeface="Times New Roman" pitchFamily="18" charset="0"/>
                </a:endParaRPr>
              </a:p>
            </p:txBody>
          </p:sp>
          <p:sp>
            <p:nvSpPr>
              <p:cNvPr id="7" name="Oval 6"/>
              <p:cNvSpPr/>
              <p:nvPr/>
            </p:nvSpPr>
            <p:spPr bwMode="auto">
              <a:xfrm>
                <a:off x="6452917" y="2282751"/>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accent6">
                      <a:lumMod val="50000"/>
                    </a:schemeClr>
                  </a:solidFill>
                  <a:effectLst/>
                  <a:latin typeface="Times New Roman" pitchFamily="18" charset="0"/>
                </a:endParaRPr>
              </a:p>
            </p:txBody>
          </p:sp>
          <p:sp>
            <p:nvSpPr>
              <p:cNvPr id="8" name="Oval 7"/>
              <p:cNvSpPr/>
              <p:nvPr/>
            </p:nvSpPr>
            <p:spPr bwMode="auto">
              <a:xfrm>
                <a:off x="6452917" y="4346323"/>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accent6">
                      <a:lumMod val="50000"/>
                    </a:schemeClr>
                  </a:solidFill>
                  <a:effectLst/>
                  <a:latin typeface="Times New Roman" pitchFamily="18" charset="0"/>
                </a:endParaRPr>
              </a:p>
            </p:txBody>
          </p:sp>
          <p:sp>
            <p:nvSpPr>
              <p:cNvPr id="9" name="Rectangle 8"/>
              <p:cNvSpPr/>
              <p:nvPr/>
            </p:nvSpPr>
            <p:spPr>
              <a:xfrm>
                <a:off x="755870" y="3578895"/>
                <a:ext cx="2707205" cy="1070112"/>
              </a:xfrm>
              <a:prstGeom prst="rect">
                <a:avLst/>
              </a:prstGeom>
            </p:spPr>
            <p:txBody>
              <a:bodyPr wrap="none">
                <a:spAutoFit/>
              </a:bodyPr>
              <a:lstStyle/>
              <a:p>
                <a:pPr algn="ctr"/>
                <a:r>
                  <a:rPr lang="en-US" sz="1400" b="1" dirty="0" smtClean="0">
                    <a:latin typeface="Calibri" pitchFamily="34" charset="0"/>
                    <a:cs typeface="Calibri" pitchFamily="34" charset="0"/>
                  </a:rPr>
                  <a:t>Restock</a:t>
                </a:r>
              </a:p>
              <a:p>
                <a:pPr algn="ctr"/>
                <a:r>
                  <a:rPr lang="en-US" sz="1400" b="1" dirty="0" smtClean="0">
                    <a:latin typeface="Calibri" pitchFamily="34" charset="0"/>
                    <a:cs typeface="Calibri" pitchFamily="34" charset="0"/>
                  </a:rPr>
                  <a:t>Extension Point</a:t>
                </a:r>
              </a:p>
              <a:p>
                <a:pPr algn="ctr"/>
                <a:r>
                  <a:rPr lang="en-US" sz="1400" b="1" dirty="0" smtClean="0">
                    <a:latin typeface="Calibri" pitchFamily="34" charset="0"/>
                    <a:cs typeface="Calibri" pitchFamily="34" charset="0"/>
                  </a:rPr>
                  <a:t>Fill the compartment</a:t>
                </a:r>
                <a:endParaRPr lang="en-GB" sz="1400" b="1" dirty="0">
                  <a:latin typeface="Calibri" pitchFamily="34" charset="0"/>
                  <a:cs typeface="Calibri" pitchFamily="34" charset="0"/>
                </a:endParaRPr>
              </a:p>
            </p:txBody>
          </p:sp>
          <p:sp>
            <p:nvSpPr>
              <p:cNvPr id="10" name="Rectangle 9"/>
              <p:cNvSpPr/>
              <p:nvPr/>
            </p:nvSpPr>
            <p:spPr>
              <a:xfrm>
                <a:off x="7002028" y="2373303"/>
                <a:ext cx="1543078" cy="757995"/>
              </a:xfrm>
              <a:prstGeom prst="rect">
                <a:avLst/>
              </a:prstGeom>
            </p:spPr>
            <p:txBody>
              <a:bodyPr wrap="none">
                <a:spAutoFit/>
              </a:bodyPr>
              <a:lstStyle/>
              <a:p>
                <a:r>
                  <a:rPr lang="en-US" sz="1400" b="1" dirty="0" smtClean="0">
                    <a:latin typeface="Calibri" pitchFamily="34" charset="0"/>
                    <a:cs typeface="Calibri" pitchFamily="34" charset="0"/>
                  </a:rPr>
                  <a:t>Expose the</a:t>
                </a:r>
              </a:p>
              <a:p>
                <a:pPr algn="ctr"/>
                <a:r>
                  <a:rPr lang="en-US" sz="1400" b="1" dirty="0" smtClean="0">
                    <a:latin typeface="Calibri" pitchFamily="34" charset="0"/>
                    <a:cs typeface="Calibri" pitchFamily="34" charset="0"/>
                  </a:rPr>
                  <a:t>Inside</a:t>
                </a:r>
                <a:endParaRPr lang="en-GB" sz="1400" b="1" dirty="0">
                  <a:latin typeface="Calibri" pitchFamily="34" charset="0"/>
                  <a:cs typeface="Calibri" pitchFamily="34" charset="0"/>
                </a:endParaRPr>
              </a:p>
            </p:txBody>
          </p:sp>
          <p:sp>
            <p:nvSpPr>
              <p:cNvPr id="11" name="Rectangle 10"/>
              <p:cNvSpPr/>
              <p:nvPr/>
            </p:nvSpPr>
            <p:spPr>
              <a:xfrm>
                <a:off x="6767614" y="4432332"/>
                <a:ext cx="1871037" cy="757995"/>
              </a:xfrm>
              <a:prstGeom prst="rect">
                <a:avLst/>
              </a:prstGeom>
            </p:spPr>
            <p:txBody>
              <a:bodyPr wrap="none">
                <a:spAutoFit/>
              </a:bodyPr>
              <a:lstStyle/>
              <a:p>
                <a:pPr algn="ctr"/>
                <a:r>
                  <a:rPr lang="en-US" sz="1400" b="1" dirty="0" err="1" smtClean="0">
                    <a:latin typeface="Calibri" pitchFamily="34" charset="0"/>
                    <a:cs typeface="Calibri" pitchFamily="34" charset="0"/>
                  </a:rPr>
                  <a:t>Unexpose</a:t>
                </a:r>
                <a:r>
                  <a:rPr lang="en-US" sz="1400" b="1" dirty="0" smtClean="0">
                    <a:latin typeface="Calibri" pitchFamily="34" charset="0"/>
                    <a:cs typeface="Calibri" pitchFamily="34" charset="0"/>
                  </a:rPr>
                  <a:t> the</a:t>
                </a:r>
              </a:p>
              <a:p>
                <a:pPr algn="ctr"/>
                <a:r>
                  <a:rPr lang="en-US" sz="1400" b="1" dirty="0" smtClean="0">
                    <a:latin typeface="Calibri" pitchFamily="34" charset="0"/>
                    <a:cs typeface="Calibri" pitchFamily="34" charset="0"/>
                  </a:rPr>
                  <a:t>Inside</a:t>
                </a:r>
                <a:endParaRPr lang="en-GB" sz="1400" b="1" dirty="0">
                  <a:latin typeface="Calibri" pitchFamily="34" charset="0"/>
                  <a:cs typeface="Calibri" pitchFamily="34" charset="0"/>
                </a:endParaRPr>
              </a:p>
            </p:txBody>
          </p:sp>
          <p:cxnSp>
            <p:nvCxnSpPr>
              <p:cNvPr id="12" name="Straight Arrow Connector 11"/>
              <p:cNvCxnSpPr>
                <a:stCxn id="6" idx="6"/>
                <a:endCxn id="7" idx="2"/>
              </p:cNvCxnSpPr>
              <p:nvPr/>
            </p:nvCxnSpPr>
            <p:spPr bwMode="auto">
              <a:xfrm flipV="1">
                <a:off x="3608204" y="2678795"/>
                <a:ext cx="2844713" cy="1431469"/>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a:stCxn id="6" idx="6"/>
                <a:endCxn id="8" idx="2"/>
              </p:cNvCxnSpPr>
              <p:nvPr/>
            </p:nvCxnSpPr>
            <p:spPr bwMode="auto">
              <a:xfrm>
                <a:off x="3608204" y="4110264"/>
                <a:ext cx="2844713" cy="632103"/>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4128920" y="3310045"/>
                <a:ext cx="1681959" cy="445880"/>
              </a:xfrm>
              <a:prstGeom prst="rect">
                <a:avLst/>
              </a:prstGeom>
              <a:solidFill>
                <a:schemeClr val="accent3">
                  <a:lumMod val="85000"/>
                </a:schemeClr>
              </a:solidFill>
            </p:spPr>
            <p:txBody>
              <a:bodyPr wrap="none">
                <a:spAutoFit/>
              </a:bodyPr>
              <a:lstStyle/>
              <a:p>
                <a:r>
                  <a:rPr lang="en-US" sz="1400" b="1" dirty="0" smtClean="0">
                    <a:latin typeface="Calibri" pitchFamily="34" charset="0"/>
                    <a:cs typeface="Calibri" pitchFamily="34" charset="0"/>
                  </a:rPr>
                  <a:t>&lt;&lt;include&gt;&gt;</a:t>
                </a:r>
                <a:endParaRPr lang="en-GB" sz="1400" b="1" dirty="0">
                  <a:latin typeface="Calibri" pitchFamily="34" charset="0"/>
                  <a:cs typeface="Calibri" pitchFamily="34" charset="0"/>
                </a:endParaRPr>
              </a:p>
            </p:txBody>
          </p:sp>
          <p:sp>
            <p:nvSpPr>
              <p:cNvPr id="15" name="Rectangle 14"/>
              <p:cNvSpPr/>
              <p:nvPr/>
            </p:nvSpPr>
            <p:spPr>
              <a:xfrm>
                <a:off x="4258865" y="4341597"/>
                <a:ext cx="1681959" cy="445880"/>
              </a:xfrm>
              <a:prstGeom prst="rect">
                <a:avLst/>
              </a:prstGeom>
              <a:solidFill>
                <a:schemeClr val="accent3">
                  <a:lumMod val="85000"/>
                </a:schemeClr>
              </a:solidFill>
            </p:spPr>
            <p:txBody>
              <a:bodyPr wrap="none">
                <a:spAutoFit/>
              </a:bodyPr>
              <a:lstStyle/>
              <a:p>
                <a:r>
                  <a:rPr lang="en-US" sz="1400" b="1" dirty="0" smtClean="0">
                    <a:latin typeface="Calibri" pitchFamily="34" charset="0"/>
                    <a:cs typeface="Calibri" pitchFamily="34" charset="0"/>
                  </a:rPr>
                  <a:t>&lt;&lt;include&gt;&gt;</a:t>
                </a:r>
                <a:endParaRPr lang="en-GB" sz="1400" b="1" dirty="0">
                  <a:latin typeface="Calibri" pitchFamily="34" charset="0"/>
                  <a:cs typeface="Calibri" pitchFamily="34" charset="0"/>
                </a:endParaRPr>
              </a:p>
            </p:txBody>
          </p:sp>
          <p:sp>
            <p:nvSpPr>
              <p:cNvPr id="16" name="Oval 15"/>
              <p:cNvSpPr/>
              <p:nvPr/>
            </p:nvSpPr>
            <p:spPr bwMode="auto">
              <a:xfrm>
                <a:off x="3828877" y="5928079"/>
                <a:ext cx="2448271" cy="963184"/>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a:xfrm>
                <a:off x="3905399" y="6000088"/>
                <a:ext cx="2363967" cy="757995"/>
              </a:xfrm>
              <a:prstGeom prst="rect">
                <a:avLst/>
              </a:prstGeom>
              <a:noFill/>
            </p:spPr>
            <p:txBody>
              <a:bodyPr wrap="none">
                <a:spAutoFit/>
              </a:bodyPr>
              <a:lstStyle/>
              <a:p>
                <a:pPr algn="ctr"/>
                <a:r>
                  <a:rPr lang="en-US" sz="1400" b="1" dirty="0" smtClean="0">
                    <a:solidFill>
                      <a:schemeClr val="tx1">
                        <a:lumMod val="95000"/>
                        <a:lumOff val="5000"/>
                      </a:schemeClr>
                    </a:solidFill>
                    <a:latin typeface="Calibri" pitchFamily="34" charset="0"/>
                    <a:cs typeface="Calibri" pitchFamily="34" charset="0"/>
                  </a:rPr>
                  <a:t>Restock</a:t>
                </a:r>
              </a:p>
              <a:p>
                <a:pPr algn="ctr"/>
                <a:r>
                  <a:rPr lang="en-US" sz="1400" b="1" dirty="0" smtClean="0">
                    <a:solidFill>
                      <a:schemeClr val="tx1">
                        <a:lumMod val="95000"/>
                        <a:lumOff val="5000"/>
                      </a:schemeClr>
                    </a:solidFill>
                    <a:latin typeface="Calibri" pitchFamily="34" charset="0"/>
                    <a:cs typeface="Calibri" pitchFamily="34" charset="0"/>
                  </a:rPr>
                  <a:t>According to sales</a:t>
                </a:r>
                <a:endParaRPr lang="en-GB" sz="1400" b="1" dirty="0">
                  <a:solidFill>
                    <a:schemeClr val="tx1">
                      <a:lumMod val="95000"/>
                      <a:lumOff val="5000"/>
                    </a:schemeClr>
                  </a:solidFill>
                  <a:latin typeface="Calibri" pitchFamily="34" charset="0"/>
                  <a:cs typeface="Calibri" pitchFamily="34" charset="0"/>
                </a:endParaRPr>
              </a:p>
            </p:txBody>
          </p:sp>
          <p:cxnSp>
            <p:nvCxnSpPr>
              <p:cNvPr id="18" name="Straight Arrow Connector 17"/>
              <p:cNvCxnSpPr/>
              <p:nvPr/>
            </p:nvCxnSpPr>
            <p:spPr bwMode="auto">
              <a:xfrm>
                <a:off x="2490473" y="4786275"/>
                <a:ext cx="2008700" cy="1213812"/>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angle 18"/>
              <p:cNvSpPr/>
              <p:nvPr/>
            </p:nvSpPr>
            <p:spPr>
              <a:xfrm>
                <a:off x="2826229" y="5050993"/>
                <a:ext cx="1632060" cy="445880"/>
              </a:xfrm>
              <a:prstGeom prst="rect">
                <a:avLst/>
              </a:prstGeom>
              <a:solidFill>
                <a:schemeClr val="accent3">
                  <a:lumMod val="85000"/>
                </a:schemeClr>
              </a:solidFill>
            </p:spPr>
            <p:txBody>
              <a:bodyPr wrap="none">
                <a:spAutoFit/>
              </a:bodyPr>
              <a:lstStyle/>
              <a:p>
                <a:r>
                  <a:rPr lang="en-US" sz="1400" b="1" dirty="0" smtClean="0">
                    <a:latin typeface="Calibri" pitchFamily="34" charset="0"/>
                    <a:cs typeface="Calibri" pitchFamily="34" charset="0"/>
                  </a:rPr>
                  <a:t>&lt;&lt;extend&gt;&gt;</a:t>
                </a:r>
                <a:endParaRPr lang="en-GB" sz="1400" b="1" dirty="0">
                  <a:latin typeface="Calibri" pitchFamily="34" charset="0"/>
                  <a:cs typeface="Calibri" pitchFamily="34" charset="0"/>
                </a:endParaRPr>
              </a:p>
            </p:txBody>
          </p:sp>
          <p:sp>
            <p:nvSpPr>
              <p:cNvPr id="20" name="Rectangle 19"/>
              <p:cNvSpPr/>
              <p:nvPr/>
            </p:nvSpPr>
            <p:spPr>
              <a:xfrm>
                <a:off x="3186730" y="5372533"/>
                <a:ext cx="2972569" cy="445880"/>
              </a:xfrm>
              <a:prstGeom prst="rect">
                <a:avLst/>
              </a:prstGeom>
              <a:solidFill>
                <a:schemeClr val="accent3">
                  <a:lumMod val="85000"/>
                </a:schemeClr>
              </a:solidFill>
            </p:spPr>
            <p:txBody>
              <a:bodyPr wrap="none">
                <a:spAutoFit/>
              </a:bodyPr>
              <a:lstStyle/>
              <a:p>
                <a:r>
                  <a:rPr lang="en-US" sz="1400" b="1" dirty="0">
                    <a:solidFill>
                      <a:schemeClr val="tx1">
                        <a:lumMod val="95000"/>
                        <a:lumOff val="5000"/>
                      </a:schemeClr>
                    </a:solidFill>
                    <a:latin typeface="Calibri" pitchFamily="34" charset="0"/>
                    <a:cs typeface="Calibri" pitchFamily="34" charset="0"/>
                  </a:rPr>
                  <a:t>{fill the compartments}</a:t>
                </a:r>
                <a:endParaRPr lang="en-GB" sz="1400" b="1" dirty="0">
                  <a:solidFill>
                    <a:schemeClr val="tx1">
                      <a:lumMod val="95000"/>
                      <a:lumOff val="5000"/>
                    </a:schemeClr>
                  </a:solidFill>
                  <a:latin typeface="Calibri" pitchFamily="34" charset="0"/>
                  <a:cs typeface="Calibri" pitchFamily="34" charset="0"/>
                </a:endParaRPr>
              </a:p>
            </p:txBody>
          </p:sp>
        </p:grpSp>
        <p:grpSp>
          <p:nvGrpSpPr>
            <p:cNvPr id="21" name="Group 20"/>
            <p:cNvGrpSpPr/>
            <p:nvPr/>
          </p:nvGrpSpPr>
          <p:grpSpPr>
            <a:xfrm>
              <a:off x="3238289" y="5323056"/>
              <a:ext cx="4768513" cy="1640215"/>
              <a:chOff x="1042789" y="5379095"/>
              <a:chExt cx="6509742" cy="1872208"/>
            </a:xfrm>
          </p:grpSpPr>
          <p:sp>
            <p:nvSpPr>
              <p:cNvPr id="22" name="Oval 21"/>
              <p:cNvSpPr/>
              <p:nvPr/>
            </p:nvSpPr>
            <p:spPr bwMode="auto">
              <a:xfrm>
                <a:off x="1042789" y="5811143"/>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accent6">
                      <a:lumMod val="50000"/>
                    </a:schemeClr>
                  </a:solidFill>
                  <a:effectLst/>
                  <a:latin typeface="Times New Roman" pitchFamily="18" charset="0"/>
                </a:endParaRPr>
              </a:p>
            </p:txBody>
          </p:sp>
          <p:sp>
            <p:nvSpPr>
              <p:cNvPr id="23" name="Oval 22"/>
              <p:cNvSpPr/>
              <p:nvPr/>
            </p:nvSpPr>
            <p:spPr bwMode="auto">
              <a:xfrm>
                <a:off x="5104259" y="5379095"/>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accent6">
                      <a:lumMod val="50000"/>
                    </a:schemeClr>
                  </a:solidFill>
                  <a:effectLst/>
                  <a:latin typeface="Times New Roman" pitchFamily="18" charset="0"/>
                </a:endParaRPr>
              </a:p>
            </p:txBody>
          </p:sp>
          <p:sp>
            <p:nvSpPr>
              <p:cNvPr id="24" name="Oval 23"/>
              <p:cNvSpPr/>
              <p:nvPr/>
            </p:nvSpPr>
            <p:spPr bwMode="auto">
              <a:xfrm>
                <a:off x="5076478" y="6459215"/>
                <a:ext cx="2448272" cy="792088"/>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Times New Roman" pitchFamily="18" charset="0"/>
                </a:endParaRPr>
              </a:p>
            </p:txBody>
          </p:sp>
          <p:sp>
            <p:nvSpPr>
              <p:cNvPr id="25" name="Rectangle 24"/>
              <p:cNvSpPr/>
              <p:nvPr/>
            </p:nvSpPr>
            <p:spPr>
              <a:xfrm>
                <a:off x="1689912" y="5883151"/>
                <a:ext cx="853213" cy="597225"/>
              </a:xfrm>
              <a:prstGeom prst="rect">
                <a:avLst/>
              </a:prstGeom>
            </p:spPr>
            <p:txBody>
              <a:bodyPr wrap="none">
                <a:spAutoFit/>
              </a:bodyPr>
              <a:lstStyle/>
              <a:p>
                <a:r>
                  <a:rPr lang="en-US" sz="1400" b="1" dirty="0" smtClean="0">
                    <a:latin typeface="Calibri" pitchFamily="34" charset="0"/>
                    <a:cs typeface="Calibri" pitchFamily="34" charset="0"/>
                  </a:rPr>
                  <a:t>Collect</a:t>
                </a:r>
              </a:p>
              <a:p>
                <a:r>
                  <a:rPr lang="en-US" sz="1400" b="1" dirty="0" smtClean="0">
                    <a:latin typeface="Calibri" pitchFamily="34" charset="0"/>
                    <a:cs typeface="Calibri" pitchFamily="34" charset="0"/>
                  </a:rPr>
                  <a:t>Money</a:t>
                </a:r>
                <a:endParaRPr lang="en-GB" sz="1400" b="1" dirty="0">
                  <a:latin typeface="Calibri" pitchFamily="34" charset="0"/>
                  <a:cs typeface="Calibri" pitchFamily="34" charset="0"/>
                </a:endParaRPr>
              </a:p>
            </p:txBody>
          </p:sp>
          <p:sp>
            <p:nvSpPr>
              <p:cNvPr id="26" name="Rectangle 25"/>
              <p:cNvSpPr/>
              <p:nvPr/>
            </p:nvSpPr>
            <p:spPr>
              <a:xfrm>
                <a:off x="5660749" y="5437331"/>
                <a:ext cx="1203348" cy="597225"/>
              </a:xfrm>
              <a:prstGeom prst="rect">
                <a:avLst/>
              </a:prstGeom>
            </p:spPr>
            <p:txBody>
              <a:bodyPr wrap="none">
                <a:spAutoFit/>
              </a:bodyPr>
              <a:lstStyle/>
              <a:p>
                <a:r>
                  <a:rPr lang="en-US" sz="1400" b="1" dirty="0" smtClean="0">
                    <a:latin typeface="Calibri" pitchFamily="34" charset="0"/>
                    <a:cs typeface="Calibri" pitchFamily="34" charset="0"/>
                  </a:rPr>
                  <a:t>Expose the</a:t>
                </a:r>
              </a:p>
              <a:p>
                <a:pPr algn="ctr"/>
                <a:r>
                  <a:rPr lang="en-US" sz="1400" b="1" dirty="0" smtClean="0">
                    <a:latin typeface="Calibri" pitchFamily="34" charset="0"/>
                    <a:cs typeface="Calibri" pitchFamily="34" charset="0"/>
                  </a:rPr>
                  <a:t>Inside</a:t>
                </a:r>
                <a:endParaRPr lang="en-GB" sz="1400" b="1" dirty="0">
                  <a:latin typeface="Calibri" pitchFamily="34" charset="0"/>
                  <a:cs typeface="Calibri" pitchFamily="34" charset="0"/>
                </a:endParaRPr>
              </a:p>
            </p:txBody>
          </p:sp>
          <p:sp>
            <p:nvSpPr>
              <p:cNvPr id="27" name="Rectangle 26"/>
              <p:cNvSpPr/>
              <p:nvPr/>
            </p:nvSpPr>
            <p:spPr>
              <a:xfrm>
                <a:off x="5605427" y="6531223"/>
                <a:ext cx="1459103" cy="597225"/>
              </a:xfrm>
              <a:prstGeom prst="rect">
                <a:avLst/>
              </a:prstGeom>
              <a:noFill/>
            </p:spPr>
            <p:txBody>
              <a:bodyPr wrap="none">
                <a:spAutoFit/>
              </a:bodyPr>
              <a:lstStyle/>
              <a:p>
                <a:pPr algn="ctr"/>
                <a:r>
                  <a:rPr lang="en-US" sz="1400" b="1" dirty="0" err="1" smtClean="0">
                    <a:solidFill>
                      <a:schemeClr val="tx1">
                        <a:lumMod val="95000"/>
                        <a:lumOff val="5000"/>
                      </a:schemeClr>
                    </a:solidFill>
                    <a:latin typeface="Calibri" pitchFamily="34" charset="0"/>
                    <a:cs typeface="Calibri" pitchFamily="34" charset="0"/>
                  </a:rPr>
                  <a:t>Unexpose</a:t>
                </a:r>
                <a:r>
                  <a:rPr lang="en-US" sz="1400" b="1" dirty="0" smtClean="0">
                    <a:solidFill>
                      <a:schemeClr val="tx1">
                        <a:lumMod val="95000"/>
                        <a:lumOff val="5000"/>
                      </a:schemeClr>
                    </a:solidFill>
                    <a:latin typeface="Calibri" pitchFamily="34" charset="0"/>
                    <a:cs typeface="Calibri" pitchFamily="34" charset="0"/>
                  </a:rPr>
                  <a:t> the</a:t>
                </a:r>
              </a:p>
              <a:p>
                <a:pPr algn="ctr"/>
                <a:r>
                  <a:rPr lang="en-US" sz="1400" b="1" dirty="0" smtClean="0">
                    <a:solidFill>
                      <a:schemeClr val="tx1">
                        <a:lumMod val="95000"/>
                        <a:lumOff val="5000"/>
                      </a:schemeClr>
                    </a:solidFill>
                    <a:latin typeface="Calibri" pitchFamily="34" charset="0"/>
                    <a:cs typeface="Calibri" pitchFamily="34" charset="0"/>
                  </a:rPr>
                  <a:t>Inside</a:t>
                </a:r>
                <a:endParaRPr lang="en-GB" sz="1400" b="1" dirty="0">
                  <a:solidFill>
                    <a:schemeClr val="tx1">
                      <a:lumMod val="95000"/>
                      <a:lumOff val="5000"/>
                    </a:schemeClr>
                  </a:solidFill>
                  <a:latin typeface="Calibri" pitchFamily="34" charset="0"/>
                  <a:cs typeface="Calibri" pitchFamily="34" charset="0"/>
                </a:endParaRPr>
              </a:p>
            </p:txBody>
          </p:sp>
          <p:cxnSp>
            <p:nvCxnSpPr>
              <p:cNvPr id="28" name="Straight Arrow Connector 27"/>
              <p:cNvCxnSpPr>
                <a:stCxn id="22" idx="6"/>
                <a:endCxn id="23" idx="2"/>
              </p:cNvCxnSpPr>
              <p:nvPr/>
            </p:nvCxnSpPr>
            <p:spPr bwMode="auto">
              <a:xfrm flipV="1">
                <a:off x="3491061" y="5775139"/>
                <a:ext cx="1613198" cy="432048"/>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Arrow Connector 28"/>
              <p:cNvCxnSpPr>
                <a:stCxn id="22" idx="6"/>
                <a:endCxn id="24" idx="2"/>
              </p:cNvCxnSpPr>
              <p:nvPr/>
            </p:nvCxnSpPr>
            <p:spPr bwMode="auto">
              <a:xfrm>
                <a:off x="3491061" y="6207187"/>
                <a:ext cx="1585417" cy="648072"/>
              </a:xfrm>
              <a:prstGeom prst="straightConnector1">
                <a:avLst/>
              </a:prstGeom>
              <a:solidFill>
                <a:schemeClr val="accent1"/>
              </a:solidFill>
              <a:ln w="22225" cap="flat" cmpd="sng" algn="ctr">
                <a:solidFill>
                  <a:schemeClr val="accent6">
                    <a:lumMod val="75000"/>
                  </a:schemeClr>
                </a:solidFill>
                <a:prstDash val="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Rectangle 29"/>
              <p:cNvSpPr/>
              <p:nvPr/>
            </p:nvSpPr>
            <p:spPr>
              <a:xfrm>
                <a:off x="3427438" y="5611088"/>
                <a:ext cx="1311653" cy="351309"/>
              </a:xfrm>
              <a:prstGeom prst="rect">
                <a:avLst/>
              </a:prstGeom>
              <a:noFill/>
            </p:spPr>
            <p:txBody>
              <a:bodyPr wrap="none">
                <a:spAutoFit/>
              </a:bodyPr>
              <a:lstStyle/>
              <a:p>
                <a:r>
                  <a:rPr lang="en-US" sz="1400" b="1" dirty="0" smtClean="0">
                    <a:latin typeface="Calibri" pitchFamily="34" charset="0"/>
                    <a:cs typeface="Calibri" pitchFamily="34" charset="0"/>
                  </a:rPr>
                  <a:t>&lt;&lt;include&gt;&gt;</a:t>
                </a:r>
                <a:endParaRPr lang="en-GB" sz="1400" b="1" dirty="0">
                  <a:latin typeface="Calibri" pitchFamily="34" charset="0"/>
                  <a:cs typeface="Calibri" pitchFamily="34" charset="0"/>
                </a:endParaRPr>
              </a:p>
            </p:txBody>
          </p:sp>
          <p:sp>
            <p:nvSpPr>
              <p:cNvPr id="31" name="Rectangle 30"/>
              <p:cNvSpPr/>
              <p:nvPr/>
            </p:nvSpPr>
            <p:spPr>
              <a:xfrm>
                <a:off x="3427438" y="6653415"/>
                <a:ext cx="1311652" cy="351309"/>
              </a:xfrm>
              <a:prstGeom prst="rect">
                <a:avLst/>
              </a:prstGeom>
              <a:noFill/>
            </p:spPr>
            <p:txBody>
              <a:bodyPr wrap="none">
                <a:spAutoFit/>
              </a:bodyPr>
              <a:lstStyle/>
              <a:p>
                <a:r>
                  <a:rPr lang="en-US" sz="1400" b="1" dirty="0" smtClean="0">
                    <a:latin typeface="Calibri" pitchFamily="34" charset="0"/>
                    <a:cs typeface="Calibri" pitchFamily="34" charset="0"/>
                  </a:rPr>
                  <a:t>&lt;&lt;include&gt;&gt;</a:t>
                </a:r>
                <a:endParaRPr lang="en-GB" sz="1400" b="1" dirty="0">
                  <a:latin typeface="Calibri" pitchFamily="34" charset="0"/>
                  <a:cs typeface="Calibri" pitchFamily="34" charset="0"/>
                </a:endParaRPr>
              </a:p>
            </p:txBody>
          </p:sp>
        </p:grpSp>
        <p:grpSp>
          <p:nvGrpSpPr>
            <p:cNvPr id="38" name="Group 37"/>
            <p:cNvGrpSpPr/>
            <p:nvPr/>
          </p:nvGrpSpPr>
          <p:grpSpPr>
            <a:xfrm>
              <a:off x="897507" y="1663243"/>
              <a:ext cx="1211614" cy="1371969"/>
              <a:chOff x="4827112" y="1166928"/>
              <a:chExt cx="1211614" cy="1371969"/>
            </a:xfrm>
          </p:grpSpPr>
          <p:sp>
            <p:nvSpPr>
              <p:cNvPr id="32" name="Oval 31"/>
              <p:cNvSpPr>
                <a:spLocks noChangeArrowheads="1"/>
              </p:cNvSpPr>
              <p:nvPr/>
            </p:nvSpPr>
            <p:spPr bwMode="auto">
              <a:xfrm>
                <a:off x="5255078" y="1166928"/>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33" name="Line 34"/>
              <p:cNvSpPr>
                <a:spLocks noChangeShapeType="1"/>
              </p:cNvSpPr>
              <p:nvPr/>
            </p:nvSpPr>
            <p:spPr bwMode="auto">
              <a:xfrm>
                <a:off x="5406908" y="1381163"/>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4" name="Line 35"/>
              <p:cNvSpPr>
                <a:spLocks noChangeShapeType="1"/>
              </p:cNvSpPr>
              <p:nvPr/>
            </p:nvSpPr>
            <p:spPr bwMode="auto">
              <a:xfrm>
                <a:off x="5179163" y="1534188"/>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5" name="Line 36"/>
              <p:cNvSpPr>
                <a:spLocks noChangeShapeType="1"/>
              </p:cNvSpPr>
              <p:nvPr/>
            </p:nvSpPr>
            <p:spPr bwMode="auto">
              <a:xfrm flipH="1">
                <a:off x="5179163" y="1870842"/>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6" name="Line 37"/>
              <p:cNvSpPr>
                <a:spLocks noChangeShapeType="1"/>
              </p:cNvSpPr>
              <p:nvPr/>
            </p:nvSpPr>
            <p:spPr bwMode="auto">
              <a:xfrm>
                <a:off x="5406908" y="1870842"/>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37" name="Rectangle 36"/>
              <p:cNvSpPr/>
              <p:nvPr/>
            </p:nvSpPr>
            <p:spPr>
              <a:xfrm>
                <a:off x="4827112" y="2138787"/>
                <a:ext cx="1211614" cy="400110"/>
              </a:xfrm>
              <a:prstGeom prst="rect">
                <a:avLst/>
              </a:prstGeom>
            </p:spPr>
            <p:txBody>
              <a:bodyPr wrap="none">
                <a:spAutoFit/>
              </a:bodyPr>
              <a:lstStyle/>
              <a:p>
                <a:r>
                  <a:rPr lang="en-US" sz="2000" b="1" dirty="0">
                    <a:solidFill>
                      <a:schemeClr val="accent6">
                        <a:lumMod val="50000"/>
                      </a:schemeClr>
                    </a:solidFill>
                    <a:latin typeface="Calibri" pitchFamily="34" charset="0"/>
                    <a:cs typeface="Calibri" pitchFamily="34" charset="0"/>
                  </a:rPr>
                  <a:t>Customer</a:t>
                </a:r>
                <a:endParaRPr lang="en-GB" sz="2000" b="1" dirty="0">
                  <a:solidFill>
                    <a:schemeClr val="accent6">
                      <a:lumMod val="50000"/>
                    </a:schemeClr>
                  </a:solidFill>
                  <a:latin typeface="Calibri" pitchFamily="34" charset="0"/>
                  <a:cs typeface="Calibri" pitchFamily="34" charset="0"/>
                </a:endParaRPr>
              </a:p>
            </p:txBody>
          </p:sp>
        </p:grpSp>
        <p:grpSp>
          <p:nvGrpSpPr>
            <p:cNvPr id="45" name="Group 44"/>
            <p:cNvGrpSpPr/>
            <p:nvPr/>
          </p:nvGrpSpPr>
          <p:grpSpPr>
            <a:xfrm>
              <a:off x="809646" y="4800418"/>
              <a:ext cx="1229567" cy="1679745"/>
              <a:chOff x="1424430" y="1673025"/>
              <a:chExt cx="1229567" cy="1679745"/>
            </a:xfrm>
          </p:grpSpPr>
          <p:sp>
            <p:nvSpPr>
              <p:cNvPr id="39" name="Oval 38"/>
              <p:cNvSpPr>
                <a:spLocks noChangeArrowheads="1"/>
              </p:cNvSpPr>
              <p:nvPr/>
            </p:nvSpPr>
            <p:spPr bwMode="auto">
              <a:xfrm>
                <a:off x="1852396" y="1673025"/>
                <a:ext cx="303660" cy="214235"/>
              </a:xfrm>
              <a:prstGeom prst="ellipse">
                <a:avLst/>
              </a:prstGeom>
              <a:noFill/>
              <a:ln w="57150">
                <a:solidFill>
                  <a:schemeClr val="accent6">
                    <a:lumMod val="50000"/>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NZ">
                  <a:latin typeface="Calibri" pitchFamily="34" charset="0"/>
                </a:endParaRPr>
              </a:p>
            </p:txBody>
          </p:sp>
          <p:sp>
            <p:nvSpPr>
              <p:cNvPr id="40" name="Line 34"/>
              <p:cNvSpPr>
                <a:spLocks noChangeShapeType="1"/>
              </p:cNvSpPr>
              <p:nvPr/>
            </p:nvSpPr>
            <p:spPr bwMode="auto">
              <a:xfrm>
                <a:off x="2004226" y="1887260"/>
                <a:ext cx="0" cy="48968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41" name="Line 35"/>
              <p:cNvSpPr>
                <a:spLocks noChangeShapeType="1"/>
              </p:cNvSpPr>
              <p:nvPr/>
            </p:nvSpPr>
            <p:spPr bwMode="auto">
              <a:xfrm>
                <a:off x="1776481" y="2040285"/>
                <a:ext cx="455490" cy="0"/>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42" name="Line 36"/>
              <p:cNvSpPr>
                <a:spLocks noChangeShapeType="1"/>
              </p:cNvSpPr>
              <p:nvPr/>
            </p:nvSpPr>
            <p:spPr bwMode="auto">
              <a:xfrm flipH="1">
                <a:off x="1776481" y="2376939"/>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43" name="Line 37"/>
              <p:cNvSpPr>
                <a:spLocks noChangeShapeType="1"/>
              </p:cNvSpPr>
              <p:nvPr/>
            </p:nvSpPr>
            <p:spPr bwMode="auto">
              <a:xfrm>
                <a:off x="2004226" y="2376939"/>
                <a:ext cx="227745" cy="275445"/>
              </a:xfrm>
              <a:prstGeom prst="line">
                <a:avLst/>
              </a:prstGeom>
              <a:noFill/>
              <a:ln w="57150">
                <a:solidFill>
                  <a:schemeClr val="accent6">
                    <a:lumMod val="50000"/>
                  </a:schemeClr>
                </a:solidFill>
                <a:round/>
                <a:headEnd/>
                <a:tailEnd/>
              </a:ln>
              <a:extLst>
                <a:ext uri="{909E8E84-426E-40DD-AFC4-6F175D3DCCD1}">
                  <a14:hiddenFill xmlns:a14="http://schemas.microsoft.com/office/drawing/2010/main">
                    <a:noFill/>
                  </a14:hiddenFill>
                </a:ext>
              </a:extLst>
            </p:spPr>
            <p:txBody>
              <a:bodyPr>
                <a:spAutoFit/>
              </a:bodyPr>
              <a:lstStyle/>
              <a:p>
                <a:endParaRPr lang="en-GB"/>
              </a:p>
            </p:txBody>
          </p:sp>
          <p:sp>
            <p:nvSpPr>
              <p:cNvPr id="44" name="Rectangle 43"/>
              <p:cNvSpPr/>
              <p:nvPr/>
            </p:nvSpPr>
            <p:spPr>
              <a:xfrm>
                <a:off x="1424430" y="2644884"/>
                <a:ext cx="1229567" cy="707886"/>
              </a:xfrm>
              <a:prstGeom prst="rect">
                <a:avLst/>
              </a:prstGeom>
            </p:spPr>
            <p:txBody>
              <a:bodyPr wrap="none">
                <a:spAutoFit/>
              </a:bodyPr>
              <a:lstStyle/>
              <a:p>
                <a:r>
                  <a:rPr lang="en-US" sz="2000" b="1" dirty="0" smtClean="0">
                    <a:solidFill>
                      <a:schemeClr val="accent6">
                        <a:lumMod val="50000"/>
                      </a:schemeClr>
                    </a:solidFill>
                    <a:latin typeface="Calibri" pitchFamily="34" charset="0"/>
                    <a:cs typeface="Calibri" pitchFamily="34" charset="0"/>
                  </a:rPr>
                  <a:t>Supplier’s</a:t>
                </a:r>
              </a:p>
              <a:p>
                <a:pPr algn="ctr"/>
                <a:r>
                  <a:rPr lang="en-US" sz="2000" b="1" dirty="0">
                    <a:solidFill>
                      <a:schemeClr val="accent6">
                        <a:lumMod val="50000"/>
                      </a:schemeClr>
                    </a:solidFill>
                    <a:latin typeface="Calibri" pitchFamily="34" charset="0"/>
                    <a:cs typeface="Calibri" pitchFamily="34" charset="0"/>
                  </a:rPr>
                  <a:t>A</a:t>
                </a:r>
                <a:r>
                  <a:rPr lang="en-US" sz="2000" b="1" dirty="0" smtClean="0">
                    <a:solidFill>
                      <a:schemeClr val="accent6">
                        <a:lumMod val="50000"/>
                      </a:schemeClr>
                    </a:solidFill>
                    <a:latin typeface="Calibri" pitchFamily="34" charset="0"/>
                    <a:cs typeface="Calibri" pitchFamily="34" charset="0"/>
                  </a:rPr>
                  <a:t>gent</a:t>
                </a:r>
                <a:endParaRPr lang="en-GB" sz="2000" b="1" dirty="0">
                  <a:solidFill>
                    <a:schemeClr val="accent6">
                      <a:lumMod val="50000"/>
                    </a:schemeClr>
                  </a:solidFill>
                  <a:latin typeface="Calibri" pitchFamily="34" charset="0"/>
                  <a:cs typeface="Calibri" pitchFamily="34" charset="0"/>
                </a:endParaRPr>
              </a:p>
            </p:txBody>
          </p:sp>
        </p:grpSp>
        <p:grpSp>
          <p:nvGrpSpPr>
            <p:cNvPr id="57" name="Group 56"/>
            <p:cNvGrpSpPr/>
            <p:nvPr/>
          </p:nvGrpSpPr>
          <p:grpSpPr>
            <a:xfrm>
              <a:off x="3615959" y="1735547"/>
              <a:ext cx="2062235" cy="589912"/>
              <a:chOff x="4237138" y="1346647"/>
              <a:chExt cx="2062235" cy="589912"/>
            </a:xfrm>
          </p:grpSpPr>
          <p:sp>
            <p:nvSpPr>
              <p:cNvPr id="46" name="Oval 45"/>
              <p:cNvSpPr/>
              <p:nvPr/>
            </p:nvSpPr>
            <p:spPr bwMode="auto">
              <a:xfrm>
                <a:off x="4237138" y="1346647"/>
                <a:ext cx="2062235" cy="589912"/>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47" name="Rectangle 46"/>
              <p:cNvSpPr/>
              <p:nvPr/>
            </p:nvSpPr>
            <p:spPr>
              <a:xfrm>
                <a:off x="4643189" y="1490663"/>
                <a:ext cx="1219629" cy="307777"/>
              </a:xfrm>
              <a:prstGeom prst="rect">
                <a:avLst/>
              </a:prstGeom>
            </p:spPr>
            <p:txBody>
              <a:bodyPr wrap="none">
                <a:spAutoFit/>
              </a:bodyPr>
              <a:lstStyle/>
              <a:p>
                <a:r>
                  <a:rPr lang="en-US" sz="1400" b="1" dirty="0" smtClean="0">
                    <a:latin typeface="Calibri" pitchFamily="34" charset="0"/>
                    <a:cs typeface="Calibri" pitchFamily="34" charset="0"/>
                  </a:rPr>
                  <a:t>Buy a Product</a:t>
                </a:r>
                <a:endParaRPr lang="en-GB" sz="1400" b="1" dirty="0">
                  <a:latin typeface="Calibri" pitchFamily="34" charset="0"/>
                  <a:cs typeface="Calibri" pitchFamily="34" charset="0"/>
                </a:endParaRPr>
              </a:p>
            </p:txBody>
          </p:sp>
        </p:grpSp>
        <p:cxnSp>
          <p:nvCxnSpPr>
            <p:cNvPr id="49" name="Straight Connector 48"/>
            <p:cNvCxnSpPr>
              <a:endCxn id="46" idx="2"/>
            </p:cNvCxnSpPr>
            <p:nvPr/>
          </p:nvCxnSpPr>
          <p:spPr bwMode="auto">
            <a:xfrm>
              <a:off x="1705048" y="2027040"/>
              <a:ext cx="1910911" cy="346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Straight Connector 50"/>
            <p:cNvCxnSpPr/>
            <p:nvPr/>
          </p:nvCxnSpPr>
          <p:spPr bwMode="auto">
            <a:xfrm flipV="1">
              <a:off x="1617187" y="3602084"/>
              <a:ext cx="1244629" cy="156559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a:endCxn id="22" idx="2"/>
            </p:cNvCxnSpPr>
            <p:nvPr/>
          </p:nvCxnSpPr>
          <p:spPr bwMode="auto">
            <a:xfrm>
              <a:off x="1617187" y="5208149"/>
              <a:ext cx="1621102" cy="84038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Rectangle 58"/>
            <p:cNvSpPr/>
            <p:nvPr/>
          </p:nvSpPr>
          <p:spPr>
            <a:xfrm>
              <a:off x="4134992" y="1130623"/>
              <a:ext cx="2622449" cy="461665"/>
            </a:xfrm>
            <a:prstGeom prst="rect">
              <a:avLst/>
            </a:prstGeom>
          </p:spPr>
          <p:txBody>
            <a:bodyPr wrap="none">
              <a:spAutoFit/>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Self-service machine</a:t>
              </a:r>
              <a:endParaRPr lang="en-GB" dirty="0"/>
            </a:p>
          </p:txBody>
        </p:sp>
      </p:grpSp>
    </p:spTree>
    <p:extLst>
      <p:ext uri="{BB962C8B-B14F-4D97-AF65-F5344CB8AC3E}">
        <p14:creationId xmlns:p14="http://schemas.microsoft.com/office/powerpoint/2010/main" val="372339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Case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Study</a:t>
            </a:r>
            <a:endParaRPr lang="en-GB" dirty="0">
              <a:latin typeface="Calibri" pitchFamily="34" charset="0"/>
              <a:cs typeface="Calibri" pitchFamily="34" charset="0"/>
            </a:endParaRPr>
          </a:p>
        </p:txBody>
      </p:sp>
      <p:sp>
        <p:nvSpPr>
          <p:cNvPr id="4" name="Content Placeholder 2"/>
          <p:cNvSpPr txBox="1">
            <a:spLocks noGrp="1"/>
          </p:cNvSpPr>
          <p:nvPr>
            <p:ph idx="1"/>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Font typeface="Wingdings 3" pitchFamily="18" charset="2"/>
              <a:buNone/>
            </a:pPr>
            <a:r>
              <a:rPr lang="en-US" sz="2400" dirty="0">
                <a:solidFill>
                  <a:schemeClr val="accent6">
                    <a:lumMod val="50000"/>
                  </a:schemeClr>
                </a:solidFill>
                <a:latin typeface="Tekton Pro Ext" pitchFamily="34" charset="0"/>
              </a:rPr>
              <a:t>Courseware System Description</a:t>
            </a:r>
          </a:p>
          <a:p>
            <a:pPr algn="ctr">
              <a:buFont typeface="Wingdings 3" pitchFamily="18" charset="2"/>
              <a:buNone/>
            </a:pPr>
            <a:endParaRPr lang="en-US" sz="2400" dirty="0">
              <a:solidFill>
                <a:schemeClr val="accent6">
                  <a:lumMod val="50000"/>
                </a:schemeClr>
              </a:solidFill>
            </a:endParaRPr>
          </a:p>
          <a:p>
            <a:pPr marL="0" indent="0" algn="just">
              <a:buNone/>
            </a:pPr>
            <a:r>
              <a:rPr lang="en-US" sz="2000" dirty="0">
                <a:solidFill>
                  <a:schemeClr val="accent6">
                    <a:lumMod val="50000"/>
                  </a:schemeClr>
                </a:solidFill>
              </a:rPr>
              <a:t>For this case study, the task is of constructing the design elements for a system that can be used to manage courses and classes for an organization that specializes in providing training. The name of the system is Courseware System. The organization offers courses in a variety of areas such as learning management techniques and understanding different software languages and technologies. Each course is made up of a set of topics. Tutors in the organization are assigned courses to teach according to the area that they specialize in and their availability. The organization publishes and maintains a calendar of the different courses and the assigns tutors every year. There is a group of course administrators in the organization who manage the courses including course content, assigning courses to tutors, and defining the course schedule. The training organization aims to use the Courseware System to get a better control and visibility to the course management and to also streamline the process of generating and managing schedules for different courses.</a:t>
            </a:r>
          </a:p>
        </p:txBody>
      </p:sp>
    </p:spTree>
    <p:extLst>
      <p:ext uri="{BB962C8B-B14F-4D97-AF65-F5344CB8AC3E}">
        <p14:creationId xmlns:p14="http://schemas.microsoft.com/office/powerpoint/2010/main" val="3873728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Dashes">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Dashes</Template>
  <TotalTime>160</TotalTime>
  <Words>1151</Words>
  <Application>Microsoft Office PowerPoint</Application>
  <PresentationFormat>Custom</PresentationFormat>
  <Paragraphs>181</Paragraphs>
  <Slides>14</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Adobe Fan Heiti Std B</vt:lpstr>
      <vt:lpstr>Arial</vt:lpstr>
      <vt:lpstr>Calibri</vt:lpstr>
      <vt:lpstr>Eras Bold ITC</vt:lpstr>
      <vt:lpstr>Tekton Pro Ext</vt:lpstr>
      <vt:lpstr>Times New Roman</vt:lpstr>
      <vt:lpstr>Wingdings</vt:lpstr>
      <vt:lpstr>Wingdings 3</vt:lpstr>
      <vt:lpstr>Dashes</vt:lpstr>
      <vt:lpstr>Use Case Diagram - Example</vt:lpstr>
      <vt:lpstr>The "Buy a product" use case</vt:lpstr>
      <vt:lpstr>PowerPoint Presentation</vt:lpstr>
      <vt:lpstr>The "Restock" use case</vt:lpstr>
      <vt:lpstr>The "Collect Money" use case</vt:lpstr>
      <vt:lpstr>PowerPoint Presentation</vt:lpstr>
      <vt:lpstr>PowerPoint Presentation</vt:lpstr>
      <vt:lpstr>Self-service machine</vt:lpstr>
      <vt:lpstr>Case Study</vt:lpstr>
      <vt:lpstr>Courseware Overview</vt:lpstr>
      <vt:lpstr>Courseware Actors and Use Cases</vt:lpstr>
      <vt:lpstr>PowerPoint Presentation</vt:lpstr>
      <vt:lpstr>PowerPoint Presentation</vt:lpstr>
      <vt:lpstr>Questions for the week</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Best</cp:lastModifiedBy>
  <cp:revision>38</cp:revision>
  <dcterms:created xsi:type="dcterms:W3CDTF">2010-12-26T05:58:43Z</dcterms:created>
  <dcterms:modified xsi:type="dcterms:W3CDTF">2023-09-17T08:56:24Z</dcterms:modified>
</cp:coreProperties>
</file>